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33" r:id="rId2"/>
    <p:sldId id="259" r:id="rId3"/>
    <p:sldId id="262" r:id="rId4"/>
    <p:sldId id="260" r:id="rId5"/>
    <p:sldId id="273" r:id="rId6"/>
    <p:sldId id="319" r:id="rId7"/>
    <p:sldId id="320" r:id="rId8"/>
    <p:sldId id="329" r:id="rId9"/>
    <p:sldId id="321" r:id="rId10"/>
    <p:sldId id="317" r:id="rId11"/>
    <p:sldId id="272" r:id="rId12"/>
    <p:sldId id="330" r:id="rId13"/>
    <p:sldId id="328" r:id="rId14"/>
    <p:sldId id="266" r:id="rId15"/>
    <p:sldId id="267" r:id="rId16"/>
    <p:sldId id="331" r:id="rId17"/>
    <p:sldId id="332" r:id="rId18"/>
    <p:sldId id="289" r:id="rId19"/>
    <p:sldId id="290" r:id="rId20"/>
    <p:sldId id="288" r:id="rId21"/>
    <p:sldId id="270" r:id="rId22"/>
    <p:sldId id="293" r:id="rId23"/>
    <p:sldId id="294" r:id="rId24"/>
    <p:sldId id="298" r:id="rId25"/>
    <p:sldId id="268" r:id="rId26"/>
    <p:sldId id="324" r:id="rId27"/>
    <p:sldId id="277" r:id="rId28"/>
    <p:sldId id="322" r:id="rId29"/>
    <p:sldId id="271" r:id="rId30"/>
    <p:sldId id="278" r:id="rId31"/>
    <p:sldId id="279" r:id="rId32"/>
    <p:sldId id="282" r:id="rId33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ssica" initials="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FFC5"/>
    <a:srgbClr val="EBFFEB"/>
    <a:srgbClr val="A0FE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0"/>
    <p:restoredTop sz="94171"/>
  </p:normalViewPr>
  <p:slideViewPr>
    <p:cSldViewPr>
      <p:cViewPr varScale="1">
        <p:scale>
          <a:sx n="127" d="100"/>
          <a:sy n="127" d="100"/>
        </p:scale>
        <p:origin x="95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D9A34-D9C4-495E-A569-0A66CD939E35}" type="datetimeFigureOut">
              <a:rPr lang="nl-NL" smtClean="0"/>
              <a:pPr/>
              <a:t>20-04-2021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41A60-D0F1-4DBF-9EF5-4A68A814E401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5725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41A60-D0F1-4DBF-9EF5-4A68A814E401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2632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41A60-D0F1-4DBF-9EF5-4A68A814E401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0763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9C7E-1AD5-45DB-BBDC-2ADF279B907C}" type="datetime1">
              <a:rPr lang="nl-NL" smtClean="0"/>
              <a:t>20-04-2021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76DF3-6EB0-4449-9AB3-05B0C0B58EAE}" type="datetime1">
              <a:rPr lang="nl-NL" smtClean="0"/>
              <a:t>20-04-2021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A48D-0A51-4153-B84C-0A42F5F937CC}" type="datetime1">
              <a:rPr lang="nl-NL" smtClean="0"/>
              <a:t>20-04-2021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FCD6E-931A-4E2D-8FFC-3E8843E483DB}" type="datetime1">
              <a:rPr lang="nl-NL" smtClean="0"/>
              <a:t>20-04-2021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7E2E-9EFD-4D12-AC63-D8CE6049522D}" type="datetime1">
              <a:rPr lang="nl-NL" smtClean="0"/>
              <a:t>20-04-2021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E91D2-DD0B-4B36-B919-E9E857027FDE}" type="datetime1">
              <a:rPr lang="nl-NL" smtClean="0"/>
              <a:t>20-04-2021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A3B8-A3BB-49AE-94F5-F9F595BA534A}" type="datetime1">
              <a:rPr lang="nl-NL" smtClean="0"/>
              <a:t>20-04-2021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75371-018D-4782-A442-134C60D1FF3E}" type="datetime1">
              <a:rPr lang="nl-NL" smtClean="0"/>
              <a:t>20-04-2021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AEAB6-F5FB-405A-9F4F-91DD3E8C0834}" type="datetime1">
              <a:rPr lang="nl-NL" smtClean="0"/>
              <a:t>20-04-2021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0D5AD-49E5-4A5F-B65D-73D622708357}" type="datetime1">
              <a:rPr lang="nl-NL" smtClean="0"/>
              <a:t>20-04-2021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C31F-FC62-4680-BD3C-C7C003559026}" type="datetime1">
              <a:rPr lang="nl-NL" smtClean="0"/>
              <a:t>20-04-2021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FFC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C5117-641D-4057-9FCB-15026ABC569C}" type="datetime1">
              <a:rPr lang="nl-NL" smtClean="0"/>
              <a:t>20-04-2021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229AA-E022-4765-B338-E74EADDAA9F8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1</a:t>
            </a:fld>
            <a:endParaRPr lang="nl-NL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983189"/>
              </p:ext>
            </p:extLst>
          </p:nvPr>
        </p:nvGraphicFramePr>
        <p:xfrm>
          <a:off x="467544" y="908720"/>
          <a:ext cx="7272808" cy="436779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025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7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3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b="1" dirty="0"/>
                        <a:t>Lessen</a:t>
                      </a:r>
                      <a:endParaRPr lang="nl-NL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b="1" dirty="0"/>
                        <a:t>Lesstof</a:t>
                      </a:r>
                      <a:endParaRPr lang="nl-NL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/>
                        <a:t>Les 1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/>
                        <a:t>Les</a:t>
                      </a:r>
                      <a:r>
                        <a:rPr lang="nl-NL" sz="1600" baseline="0" dirty="0"/>
                        <a:t> 2</a:t>
                      </a:r>
                      <a:endParaRPr lang="nl-NL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/>
                        <a:t>Hoofd. 12: De celcyclus</a:t>
                      </a:r>
                      <a:endParaRPr lang="nl-NL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0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/>
                        <a:t>Les</a:t>
                      </a:r>
                      <a:r>
                        <a:rPr lang="nl-NL" sz="1600" baseline="0" dirty="0"/>
                        <a:t> 3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baseline="0" dirty="0"/>
                        <a:t>Les 4</a:t>
                      </a:r>
                      <a:endParaRPr lang="nl-NL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/>
                        <a:t>Hoofd. 13: Meiose en de geslachtelijke levenscyclus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2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/>
                        <a:t>Les</a:t>
                      </a:r>
                      <a:r>
                        <a:rPr lang="nl-NL" sz="1600" baseline="0" dirty="0"/>
                        <a:t> 5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baseline="0" dirty="0"/>
                        <a:t>Les 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/>
                        <a:t>Hoofd. 14: Mendel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/>
                        <a:t>Les</a:t>
                      </a:r>
                      <a:r>
                        <a:rPr lang="nl-NL" sz="1600" baseline="0" dirty="0"/>
                        <a:t> 7</a:t>
                      </a:r>
                      <a:r>
                        <a:rPr lang="nl-NL" sz="1600" dirty="0"/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/>
                        <a:t>Les</a:t>
                      </a:r>
                      <a:r>
                        <a:rPr lang="nl-NL" sz="1600" baseline="0" dirty="0"/>
                        <a:t> 8</a:t>
                      </a:r>
                      <a:endParaRPr lang="nl-NL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/>
                        <a:t>Hoofd. 15:</a:t>
                      </a:r>
                      <a:r>
                        <a:rPr lang="nl-NL" sz="1600" baseline="0" dirty="0"/>
                        <a:t> Koppeling en chromosomen</a:t>
                      </a:r>
                      <a:endParaRPr lang="nl-NL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226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baseline="0"/>
                        <a:t>Les 9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baseline="0"/>
                        <a:t>Les </a:t>
                      </a:r>
                      <a:r>
                        <a:rPr lang="nl-NL" sz="1600" baseline="0" dirty="0"/>
                        <a:t>10</a:t>
                      </a:r>
                      <a:endParaRPr lang="nl-NL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/>
                        <a:t>Hoofd. 23: </a:t>
                      </a:r>
                      <a:r>
                        <a:rPr lang="nl-NL" sz="1600" dirty="0" err="1"/>
                        <a:t>Microevolutie</a:t>
                      </a:r>
                      <a:endParaRPr lang="nl-NL" sz="16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/>
                        <a:t>Les 11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baseline="0" dirty="0"/>
                        <a:t>Les 12</a:t>
                      </a:r>
                      <a:endParaRPr lang="nl-NL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/>
                        <a:t>Hoofd. 47: Het immuunsysteem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06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/>
                        <a:t>Les 13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/>
                        <a:t>Les 14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/>
                        <a:t>Hoofd. 47: Het immuunsysteem (vervolg)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600" dirty="0"/>
                        <a:t>Vragenuur</a:t>
                      </a:r>
                      <a:endParaRPr lang="nl-NL" sz="16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4917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posterous.com/getfile/files.posterous.com/room212bio/MGv4mUdtd0vxhLItQ3ibu4TN3GC5f3JcdBdbkTw7j3mkHoSvv2MsOtLhxCRI/0chromosome_structure.png.scaled.10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412776"/>
            <a:ext cx="6191250" cy="4486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DNA condensatie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10</a:t>
            </a:fld>
            <a:endParaRPr lang="nl-NL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12_04CondensedChromosome-U"/>
          <p:cNvPicPr>
            <a:picLocks noChangeAspect="1" noChangeArrowheads="1"/>
          </p:cNvPicPr>
          <p:nvPr/>
        </p:nvPicPr>
        <p:blipFill>
          <a:blip r:embed="rId2" cstate="print"/>
          <a:srcRect l="27918" t="2926" r="1150" b="28271"/>
          <a:stretch>
            <a:fillRect/>
          </a:stretch>
        </p:blipFill>
        <p:spPr bwMode="auto">
          <a:xfrm rot="5400000">
            <a:off x="5801880" y="2631168"/>
            <a:ext cx="3609730" cy="131696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660232" y="5589240"/>
            <a:ext cx="195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zusterchromatiden</a:t>
            </a:r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H="1" flipV="1">
            <a:off x="7452320" y="5229200"/>
            <a:ext cx="182987" cy="360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740352" y="5229200"/>
            <a:ext cx="182987" cy="360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444208" y="2492896"/>
            <a:ext cx="1008112" cy="50405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80112" y="2060848"/>
            <a:ext cx="128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centromeer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9512" y="1484784"/>
            <a:ext cx="53285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 err="1"/>
              <a:t>Zusterchromatiden</a:t>
            </a:r>
            <a:r>
              <a:rPr lang="nl-NL" sz="2000" dirty="0"/>
              <a:t> zijn exacte kopieën van elkaar. </a:t>
            </a:r>
          </a:p>
          <a:p>
            <a:endParaRPr lang="nl-NL" sz="2000" dirty="0"/>
          </a:p>
          <a:p>
            <a:r>
              <a:rPr lang="nl-NL" sz="2000" dirty="0"/>
              <a:t>De </a:t>
            </a:r>
            <a:r>
              <a:rPr lang="nl-NL" sz="2000" dirty="0" err="1"/>
              <a:t>zusterchromatiden</a:t>
            </a:r>
            <a:r>
              <a:rPr lang="nl-NL" sz="2000" dirty="0"/>
              <a:t> worden samengebonden door </a:t>
            </a:r>
            <a:r>
              <a:rPr lang="nl-NL" sz="2000" b="1" dirty="0" err="1"/>
              <a:t>cohesines</a:t>
            </a:r>
            <a:r>
              <a:rPr lang="nl-NL" sz="2000" dirty="0"/>
              <a:t> (</a:t>
            </a:r>
            <a:r>
              <a:rPr lang="nl-NL" sz="2000" b="1" dirty="0" err="1"/>
              <a:t>zusterchromatide</a:t>
            </a:r>
            <a:r>
              <a:rPr lang="nl-NL" sz="2000" b="1" dirty="0"/>
              <a:t> cohesie</a:t>
            </a:r>
            <a:r>
              <a:rPr lang="nl-NL" sz="2000" dirty="0"/>
              <a:t>). </a:t>
            </a:r>
          </a:p>
          <a:p>
            <a:endParaRPr lang="nl-NL" sz="2000" dirty="0"/>
          </a:p>
          <a:p>
            <a:r>
              <a:rPr lang="nl-NL" sz="2000" dirty="0"/>
              <a:t>Bij het </a:t>
            </a:r>
            <a:r>
              <a:rPr lang="nl-NL" sz="2000" b="1" dirty="0"/>
              <a:t>centromeer</a:t>
            </a:r>
            <a:r>
              <a:rPr lang="nl-NL" sz="2000" dirty="0"/>
              <a:t> zijn de </a:t>
            </a:r>
            <a:r>
              <a:rPr lang="nl-NL" sz="2000" dirty="0" err="1"/>
              <a:t>zusterchromatiden</a:t>
            </a:r>
            <a:r>
              <a:rPr lang="nl-NL" sz="2000" dirty="0"/>
              <a:t> het sterkst met elkaar verbonden, dit is zichtbaar als een </a:t>
            </a:r>
            <a:r>
              <a:rPr lang="nl-NL" sz="2000" b="1" dirty="0"/>
              <a:t>versmalling</a:t>
            </a:r>
            <a:r>
              <a:rPr lang="nl-NL" sz="2000" dirty="0"/>
              <a:t>  van het chromosoom.</a:t>
            </a:r>
          </a:p>
          <a:p>
            <a:endParaRPr lang="nl-NL" sz="2000" dirty="0"/>
          </a:p>
          <a:p>
            <a:r>
              <a:rPr lang="nl-NL" sz="2000" dirty="0"/>
              <a:t>Het DNA aan elke kant van het centromeer wordt een </a:t>
            </a:r>
            <a:r>
              <a:rPr lang="nl-NL" sz="2000" b="1" dirty="0"/>
              <a:t>chromosoomarm </a:t>
            </a:r>
            <a:r>
              <a:rPr lang="nl-NL" sz="2000" dirty="0"/>
              <a:t>genoemd. </a:t>
            </a:r>
          </a:p>
        </p:txBody>
      </p:sp>
      <p:sp>
        <p:nvSpPr>
          <p:cNvPr id="15" name="Title 15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Chromosomen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11</a:t>
            </a:fld>
            <a:endParaRPr lang="nl-N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88840"/>
            <a:ext cx="7409301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69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73"/>
            <a:ext cx="8229600" cy="1143000"/>
          </a:xfrm>
        </p:spPr>
        <p:txBody>
          <a:bodyPr/>
          <a:lstStyle/>
          <a:p>
            <a:r>
              <a:rPr lang="nl-NL" dirty="0"/>
              <a:t>De celcyclus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13</a:t>
            </a:fld>
            <a:endParaRPr lang="nl-NL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3"/>
          <a:stretch/>
        </p:blipFill>
        <p:spPr>
          <a:xfrm>
            <a:off x="1288772" y="1916832"/>
            <a:ext cx="6324382" cy="425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89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9513" y="1340768"/>
            <a:ext cx="5328591" cy="5320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De celcyclus</a:t>
            </a:r>
          </a:p>
        </p:txBody>
      </p:sp>
      <p:pic>
        <p:nvPicPr>
          <p:cNvPr id="13" name="Picture 12" descr="celcyclus 3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245" y="1555670"/>
            <a:ext cx="5019835" cy="49937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112" y="1340768"/>
            <a:ext cx="349570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 u="sng" dirty="0" err="1"/>
              <a:t>Interfase</a:t>
            </a:r>
            <a:endParaRPr lang="nl-NL" sz="2000" b="1" u="sng" dirty="0"/>
          </a:p>
          <a:p>
            <a:r>
              <a:rPr lang="nl-NL" sz="2000" b="1" dirty="0"/>
              <a:t>    Gap 1 fase </a:t>
            </a:r>
            <a:r>
              <a:rPr lang="nl-NL" sz="2000" dirty="0"/>
              <a:t>-</a:t>
            </a:r>
            <a:r>
              <a:rPr lang="nl-NL" sz="2000" b="1" dirty="0"/>
              <a:t> </a:t>
            </a:r>
            <a:r>
              <a:rPr lang="nl-NL" sz="2000" dirty="0"/>
              <a:t>groei</a:t>
            </a:r>
          </a:p>
          <a:p>
            <a:r>
              <a:rPr lang="nl-NL" sz="2000" dirty="0"/>
              <a:t>    </a:t>
            </a:r>
            <a:r>
              <a:rPr lang="nl-NL" sz="2000" b="1" dirty="0"/>
              <a:t>S fase - </a:t>
            </a:r>
            <a:r>
              <a:rPr lang="nl-NL" sz="2000" dirty="0"/>
              <a:t>DNA synthese &amp; groei</a:t>
            </a:r>
          </a:p>
          <a:p>
            <a:r>
              <a:rPr lang="nl-NL" sz="2000" dirty="0"/>
              <a:t>    </a:t>
            </a:r>
            <a:r>
              <a:rPr lang="nl-NL" sz="2000" b="1" dirty="0"/>
              <a:t>Gap 2 fase</a:t>
            </a:r>
            <a:r>
              <a:rPr lang="nl-NL" sz="2000" dirty="0"/>
              <a:t> – groei</a:t>
            </a:r>
          </a:p>
          <a:p>
            <a:endParaRPr lang="nl-NL" sz="2000" dirty="0"/>
          </a:p>
          <a:p>
            <a:r>
              <a:rPr lang="nl-NL" sz="2000" b="1" u="sng" dirty="0" err="1"/>
              <a:t>Mitotische</a:t>
            </a:r>
            <a:r>
              <a:rPr lang="nl-NL" sz="2000" b="1" u="sng" dirty="0"/>
              <a:t> fase</a:t>
            </a:r>
          </a:p>
          <a:p>
            <a:r>
              <a:rPr lang="nl-NL" sz="2000" b="1" dirty="0"/>
              <a:t>     Mitose - </a:t>
            </a:r>
            <a:r>
              <a:rPr lang="nl-NL" sz="2000" dirty="0"/>
              <a:t>kerndeling</a:t>
            </a:r>
          </a:p>
          <a:p>
            <a:r>
              <a:rPr lang="nl-NL" sz="2000" b="1" dirty="0"/>
              <a:t>          </a:t>
            </a:r>
            <a:r>
              <a:rPr lang="nl-NL" sz="2000" i="1" dirty="0" err="1"/>
              <a:t>profase</a:t>
            </a:r>
            <a:endParaRPr lang="nl-NL" sz="2000" i="1" dirty="0"/>
          </a:p>
          <a:p>
            <a:r>
              <a:rPr lang="nl-NL" sz="2000" i="1" dirty="0"/>
              <a:t>          </a:t>
            </a:r>
            <a:r>
              <a:rPr lang="nl-NL" sz="2000" i="1" dirty="0" err="1"/>
              <a:t>prometafase</a:t>
            </a:r>
            <a:endParaRPr lang="nl-NL" sz="2000" i="1" dirty="0"/>
          </a:p>
          <a:p>
            <a:r>
              <a:rPr lang="nl-NL" sz="2000" i="1" dirty="0"/>
              <a:t>          metafase</a:t>
            </a:r>
          </a:p>
          <a:p>
            <a:r>
              <a:rPr lang="nl-NL" sz="2000" i="1" dirty="0"/>
              <a:t>          </a:t>
            </a:r>
            <a:r>
              <a:rPr lang="nl-NL" sz="2000" i="1" dirty="0" err="1"/>
              <a:t>anafase</a:t>
            </a:r>
            <a:endParaRPr lang="nl-NL" sz="2000" i="1" dirty="0"/>
          </a:p>
          <a:p>
            <a:r>
              <a:rPr lang="nl-NL" sz="2000" i="1" dirty="0"/>
              <a:t>          </a:t>
            </a:r>
            <a:r>
              <a:rPr lang="nl-NL" sz="2000" i="1" dirty="0" err="1"/>
              <a:t>telofase</a:t>
            </a:r>
            <a:endParaRPr lang="nl-NL" sz="2000" i="1" dirty="0"/>
          </a:p>
          <a:p>
            <a:r>
              <a:rPr lang="nl-NL" sz="2000" b="1" dirty="0"/>
              <a:t>     </a:t>
            </a:r>
            <a:r>
              <a:rPr lang="nl-NL" sz="2000" b="1" dirty="0" err="1"/>
              <a:t>Cytokinese</a:t>
            </a:r>
            <a:r>
              <a:rPr lang="nl-NL" sz="2000" dirty="0"/>
              <a:t> - celdeling</a:t>
            </a:r>
            <a:endParaRPr lang="nl-NL" sz="2000" b="1" dirty="0"/>
          </a:p>
          <a:p>
            <a:endParaRPr lang="nl-NL" sz="20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14</a:t>
            </a:fld>
            <a:endParaRPr lang="nl-NL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72008" y="2132856"/>
            <a:ext cx="8964488" cy="33843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Mitose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3848" y="1340768"/>
            <a:ext cx="2952328" cy="43204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Onderverdeeld in 5 fasen:</a:t>
            </a:r>
          </a:p>
          <a:p>
            <a:pPr>
              <a:buNone/>
            </a:pPr>
            <a:endParaRPr lang="nl-NL" sz="2000" dirty="0"/>
          </a:p>
        </p:txBody>
      </p:sp>
      <p:pic>
        <p:nvPicPr>
          <p:cNvPr id="4" name="Picture 72" descr="12_07_MitosisAnimalCell-U"/>
          <p:cNvPicPr>
            <a:picLocks noChangeAspect="1" noChangeArrowheads="1"/>
          </p:cNvPicPr>
          <p:nvPr/>
        </p:nvPicPr>
        <p:blipFill>
          <a:blip r:embed="rId2" cstate="print"/>
          <a:srcRect l="1685" t="1176" r="1448" b="7997"/>
          <a:stretch>
            <a:fillRect/>
          </a:stretch>
        </p:blipFill>
        <p:spPr bwMode="auto">
          <a:xfrm>
            <a:off x="236468" y="2244436"/>
            <a:ext cx="8671065" cy="32007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39552" y="3347700"/>
            <a:ext cx="10139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Interfase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9712" y="3347700"/>
            <a:ext cx="883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Profase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3347700"/>
            <a:ext cx="136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Prometafase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34883" y="3347700"/>
            <a:ext cx="106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Metafase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61641" y="3347700"/>
            <a:ext cx="9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Anafase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56111" y="3347700"/>
            <a:ext cx="948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Telofase</a:t>
            </a:r>
            <a:endParaRPr lang="nl-NL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835696" y="1916832"/>
            <a:ext cx="68407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835696" y="1916832"/>
            <a:ext cx="0" cy="1440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676456" y="1916832"/>
            <a:ext cx="0" cy="1440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15</a:t>
            </a:fld>
            <a:endParaRPr lang="nl-NL"/>
          </a:p>
        </p:txBody>
      </p:sp>
      <p:sp>
        <p:nvSpPr>
          <p:cNvPr id="13" name="TextBox 12"/>
          <p:cNvSpPr txBox="1"/>
          <p:nvPr/>
        </p:nvSpPr>
        <p:spPr>
          <a:xfrm>
            <a:off x="72008" y="5628812"/>
            <a:ext cx="3557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Blauw: DNA</a:t>
            </a:r>
          </a:p>
          <a:p>
            <a:r>
              <a:rPr lang="nl-NL" dirty="0"/>
              <a:t>Groen: </a:t>
            </a:r>
            <a:r>
              <a:rPr lang="nl-NL" dirty="0" err="1"/>
              <a:t>microtubuli</a:t>
            </a:r>
            <a:endParaRPr lang="nl-NL" dirty="0"/>
          </a:p>
          <a:p>
            <a:r>
              <a:rPr lang="nl-NL" dirty="0"/>
              <a:t>Rood: tussenfilamenten (cytoskelet)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0928"/>
            <a:ext cx="8611368" cy="3888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231534"/>
            <a:ext cx="2952328" cy="154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73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04664"/>
            <a:ext cx="7776864" cy="604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6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2844" y="1357298"/>
            <a:ext cx="3071834" cy="44291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88" descr="12_07aMitosisAnimalCell-U"/>
          <p:cNvPicPr>
            <a:picLocks noChangeAspect="1" noChangeArrowheads="1"/>
          </p:cNvPicPr>
          <p:nvPr/>
        </p:nvPicPr>
        <p:blipFill>
          <a:blip r:embed="rId2" cstate="print"/>
          <a:srcRect t="1105" r="65868" b="5047"/>
          <a:stretch>
            <a:fillRect/>
          </a:stretch>
        </p:blipFill>
        <p:spPr bwMode="auto">
          <a:xfrm>
            <a:off x="188757" y="1428736"/>
            <a:ext cx="2917815" cy="4286280"/>
          </a:xfrm>
          <a:prstGeom prst="rect">
            <a:avLst/>
          </a:prstGeom>
          <a:noFill/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79307" y="1475119"/>
            <a:ext cx="184785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800" b="1">
                <a:solidFill>
                  <a:schemeClr val="bg1"/>
                </a:solidFill>
                <a:latin typeface="Arial" charset="0"/>
              </a:rPr>
              <a:t>G</a:t>
            </a:r>
            <a:r>
              <a:rPr lang="en-US" sz="1800" b="1" baseline="-25000">
                <a:solidFill>
                  <a:schemeClr val="bg1"/>
                </a:solidFill>
                <a:latin typeface="Arial" charset="0"/>
              </a:rPr>
              <a:t>2</a:t>
            </a:r>
            <a:r>
              <a:rPr lang="en-US" sz="1800" b="1">
                <a:solidFill>
                  <a:schemeClr val="bg1"/>
                </a:solidFill>
                <a:latin typeface="Arial" charset="0"/>
              </a:rPr>
              <a:t> of Interphase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52269" y="1956132"/>
            <a:ext cx="1298575" cy="60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80000"/>
              </a:lnSpc>
            </a:pPr>
            <a:r>
              <a:rPr lang="en-US" sz="1400" b="1">
                <a:latin typeface="Arial" charset="0"/>
              </a:rPr>
              <a:t>Centrosomes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(with centriole 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pairs)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888969" y="2102182"/>
            <a:ext cx="9953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>
              <a:lnSpc>
                <a:spcPct val="80000"/>
              </a:lnSpc>
            </a:pPr>
            <a:r>
              <a:rPr lang="en-US" sz="1400" b="1">
                <a:latin typeface="Arial" charset="0"/>
              </a:rPr>
              <a:t>Chromatin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(duplicated)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72907" y="4972382"/>
            <a:ext cx="858837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80000"/>
              </a:lnSpc>
            </a:pPr>
            <a:r>
              <a:rPr lang="en-US" sz="1400" b="1">
                <a:latin typeface="Arial" charset="0"/>
              </a:rPr>
              <a:t>Nucleolus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331757" y="5196219"/>
            <a:ext cx="812800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80000"/>
              </a:lnSpc>
            </a:pPr>
            <a:r>
              <a:rPr lang="en-US" sz="1400" b="1">
                <a:latin typeface="Arial" charset="0"/>
              </a:rPr>
              <a:t>Nuclear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envelope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215994" y="4745369"/>
            <a:ext cx="911225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80000"/>
              </a:lnSpc>
            </a:pPr>
            <a:r>
              <a:rPr lang="en-US" sz="1400" b="1">
                <a:latin typeface="Arial" charset="0"/>
              </a:rPr>
              <a:t>Plasma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membrane</a:t>
            </a:r>
          </a:p>
        </p:txBody>
      </p:sp>
      <p:sp>
        <p:nvSpPr>
          <p:cNvPr id="21" name="Line 66"/>
          <p:cNvSpPr>
            <a:spLocks noChangeShapeType="1"/>
          </p:cNvSpPr>
          <p:nvPr/>
        </p:nvSpPr>
        <p:spPr bwMode="auto">
          <a:xfrm flipH="1">
            <a:off x="884082" y="3699207"/>
            <a:ext cx="503237" cy="1257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2" name="Line 67"/>
          <p:cNvSpPr>
            <a:spLocks noChangeShapeType="1"/>
          </p:cNvSpPr>
          <p:nvPr/>
        </p:nvSpPr>
        <p:spPr bwMode="auto">
          <a:xfrm flipH="1">
            <a:off x="1533369" y="4438982"/>
            <a:ext cx="25400" cy="715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3" name="Line 68"/>
          <p:cNvSpPr>
            <a:spLocks noChangeShapeType="1"/>
          </p:cNvSpPr>
          <p:nvPr/>
        </p:nvSpPr>
        <p:spPr bwMode="auto">
          <a:xfrm>
            <a:off x="2047719" y="4651707"/>
            <a:ext cx="104775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4" name="Line 83"/>
          <p:cNvSpPr>
            <a:spLocks noChangeShapeType="1"/>
          </p:cNvSpPr>
          <p:nvPr/>
        </p:nvSpPr>
        <p:spPr bwMode="auto">
          <a:xfrm>
            <a:off x="1347632" y="2337132"/>
            <a:ext cx="92075" cy="568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5" name="Line 84"/>
          <p:cNvSpPr>
            <a:spLocks noChangeShapeType="1"/>
          </p:cNvSpPr>
          <p:nvPr/>
        </p:nvSpPr>
        <p:spPr bwMode="auto">
          <a:xfrm>
            <a:off x="1347632" y="2337132"/>
            <a:ext cx="317500" cy="5159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6" name="Line 85"/>
          <p:cNvSpPr>
            <a:spLocks noChangeShapeType="1"/>
          </p:cNvSpPr>
          <p:nvPr/>
        </p:nvSpPr>
        <p:spPr bwMode="auto">
          <a:xfrm flipH="1">
            <a:off x="1995332" y="2508582"/>
            <a:ext cx="384175" cy="8207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 err="1"/>
              <a:t>Interfase</a:t>
            </a:r>
            <a:endParaRPr lang="nl-NL" dirty="0"/>
          </a:p>
        </p:txBody>
      </p:sp>
      <p:sp>
        <p:nvSpPr>
          <p:cNvPr id="41" name="TextBox 40"/>
          <p:cNvSpPr txBox="1"/>
          <p:nvPr/>
        </p:nvSpPr>
        <p:spPr>
          <a:xfrm>
            <a:off x="3357554" y="1357298"/>
            <a:ext cx="57150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/>
              <a:t>Interfase</a:t>
            </a:r>
            <a:r>
              <a:rPr lang="nl-NL" dirty="0"/>
              <a:t> omvat </a:t>
            </a:r>
            <a:r>
              <a:rPr lang="nl-NL" b="1" dirty="0"/>
              <a:t>G</a:t>
            </a:r>
            <a:r>
              <a:rPr lang="nl-NL" b="1" baseline="-25000" dirty="0"/>
              <a:t>1</a:t>
            </a:r>
            <a:r>
              <a:rPr lang="nl-NL" dirty="0"/>
              <a:t>, </a:t>
            </a:r>
            <a:r>
              <a:rPr lang="nl-NL" b="1" dirty="0"/>
              <a:t>S</a:t>
            </a:r>
            <a:r>
              <a:rPr lang="nl-NL" dirty="0"/>
              <a:t> en </a:t>
            </a:r>
            <a:r>
              <a:rPr lang="nl-NL" b="1" dirty="0"/>
              <a:t>G</a:t>
            </a:r>
            <a:r>
              <a:rPr lang="nl-NL" b="1" baseline="-25000" dirty="0"/>
              <a:t>2</a:t>
            </a:r>
            <a:r>
              <a:rPr lang="nl-NL" dirty="0"/>
              <a:t> fasen. </a:t>
            </a:r>
          </a:p>
          <a:p>
            <a:endParaRPr lang="nl-NL" dirty="0"/>
          </a:p>
          <a:p>
            <a:r>
              <a:rPr lang="nl-NL" b="1" dirty="0"/>
              <a:t>Kernenvelop</a:t>
            </a:r>
            <a:r>
              <a:rPr lang="nl-NL" dirty="0"/>
              <a:t> zit om de kern heen</a:t>
            </a:r>
          </a:p>
          <a:p>
            <a:endParaRPr lang="nl-NL" dirty="0"/>
          </a:p>
          <a:p>
            <a:r>
              <a:rPr lang="nl-NL" dirty="0"/>
              <a:t>DNA wordt tijdens de </a:t>
            </a:r>
            <a:r>
              <a:rPr lang="nl-NL" dirty="0" err="1"/>
              <a:t>S-fase</a:t>
            </a:r>
            <a:r>
              <a:rPr lang="nl-NL" dirty="0"/>
              <a:t> </a:t>
            </a:r>
            <a:r>
              <a:rPr lang="nl-NL" b="1" dirty="0"/>
              <a:t>gedupliceerd</a:t>
            </a:r>
            <a:r>
              <a:rPr lang="nl-NL" dirty="0"/>
              <a:t>, maar is nog </a:t>
            </a:r>
            <a:r>
              <a:rPr lang="nl-NL" b="1" dirty="0"/>
              <a:t>niet gecondenseerd</a:t>
            </a:r>
            <a:r>
              <a:rPr lang="nl-NL" dirty="0"/>
              <a:t>. </a:t>
            </a:r>
          </a:p>
          <a:p>
            <a:endParaRPr lang="nl-NL" dirty="0"/>
          </a:p>
          <a:p>
            <a:r>
              <a:rPr lang="nl-NL" dirty="0"/>
              <a:t>Kern bevat </a:t>
            </a:r>
            <a:r>
              <a:rPr lang="nl-NL" b="1" dirty="0" err="1"/>
              <a:t>nucleoli</a:t>
            </a:r>
            <a:r>
              <a:rPr lang="nl-NL" b="1" i="1" dirty="0"/>
              <a:t> </a:t>
            </a:r>
            <a:r>
              <a:rPr lang="nl-NL" dirty="0"/>
              <a:t>(plekken waar ribosomen gemaakt worden).</a:t>
            </a:r>
          </a:p>
          <a:p>
            <a:endParaRPr lang="nl-NL" dirty="0"/>
          </a:p>
          <a:p>
            <a:r>
              <a:rPr lang="nl-NL" dirty="0"/>
              <a:t>Cel bevat </a:t>
            </a:r>
            <a:r>
              <a:rPr lang="nl-NL" b="1" dirty="0" err="1"/>
              <a:t>centrosomen</a:t>
            </a:r>
            <a:r>
              <a:rPr lang="nl-NL" dirty="0"/>
              <a:t> (elk bestaand uit </a:t>
            </a:r>
            <a:r>
              <a:rPr lang="nl-NL" b="1" dirty="0"/>
              <a:t>twee centriolen</a:t>
            </a:r>
            <a:r>
              <a:rPr lang="nl-NL" dirty="0"/>
              <a:t>).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18</a:t>
            </a:fld>
            <a:endParaRPr lang="nl-NL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260887" y="1428736"/>
            <a:ext cx="3000396" cy="4500594"/>
            <a:chOff x="260887" y="1731124"/>
            <a:chExt cx="3000396" cy="4500594"/>
          </a:xfrm>
        </p:grpSpPr>
        <p:sp>
          <p:nvSpPr>
            <p:cNvPr id="4" name="Rectangle 3"/>
            <p:cNvSpPr/>
            <p:nvPr/>
          </p:nvSpPr>
          <p:spPr>
            <a:xfrm>
              <a:off x="260887" y="1731124"/>
              <a:ext cx="3000396" cy="45005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5" name="Picture 88" descr="12_07aMitosisAnimalCell-U"/>
            <p:cNvPicPr>
              <a:picLocks noChangeAspect="1" noChangeArrowheads="1"/>
            </p:cNvPicPr>
            <p:nvPr/>
          </p:nvPicPr>
          <p:blipFill>
            <a:blip r:embed="rId2" cstate="print"/>
            <a:srcRect l="33586" r="34113" b="4223"/>
            <a:stretch>
              <a:fillRect/>
            </a:stretch>
          </p:blipFill>
          <p:spPr bwMode="auto">
            <a:xfrm>
              <a:off x="357158" y="1785926"/>
              <a:ext cx="2761249" cy="4374354"/>
            </a:xfrm>
            <a:prstGeom prst="rect">
              <a:avLst/>
            </a:prstGeom>
            <a:noFill/>
          </p:spPr>
        </p:pic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226098" y="1893876"/>
              <a:ext cx="1165225" cy="26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>
                <a:lnSpc>
                  <a:spcPct val="90000"/>
                </a:lnSpc>
              </a:pPr>
              <a:r>
                <a:rPr lang="en-US" sz="1800" b="1">
                  <a:solidFill>
                    <a:schemeClr val="bg1"/>
                  </a:solidFill>
                  <a:latin typeface="Arial" charset="0"/>
                </a:rPr>
                <a:t>Prophase</a:t>
              </a: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410123" y="2508238"/>
              <a:ext cx="1127125" cy="409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>
                <a:lnSpc>
                  <a:spcPct val="80000"/>
                </a:lnSpc>
              </a:pPr>
              <a:r>
                <a:rPr lang="en-US" sz="1400" b="1">
                  <a:latin typeface="Arial" charset="0"/>
                </a:rPr>
                <a:t>Early mitotic</a:t>
              </a:r>
              <a:br>
                <a:rPr lang="en-US" sz="1400" b="1">
                  <a:latin typeface="Arial" charset="0"/>
                </a:rPr>
              </a:br>
              <a:r>
                <a:rPr lang="en-US" sz="1400" b="1">
                  <a:latin typeface="Arial" charset="0"/>
                </a:rPr>
                <a:t>spindle</a:t>
              </a: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1673773" y="2530463"/>
              <a:ext cx="549275" cy="22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>
                <a:lnSpc>
                  <a:spcPct val="80000"/>
                </a:lnSpc>
              </a:pPr>
              <a:r>
                <a:rPr lang="en-US" sz="1400" b="1">
                  <a:latin typeface="Arial" charset="0"/>
                </a:rPr>
                <a:t>Aster</a:t>
              </a: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2103985" y="2789226"/>
              <a:ext cx="995363" cy="220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>
                <a:lnSpc>
                  <a:spcPct val="80000"/>
                </a:lnSpc>
              </a:pPr>
              <a:r>
                <a:rPr lang="en-US" sz="1400" b="1">
                  <a:latin typeface="Arial" charset="0"/>
                </a:rPr>
                <a:t>Centromere</a:t>
              </a: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660948" y="5445113"/>
              <a:ext cx="2127250" cy="409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algn="ctr">
                <a:lnSpc>
                  <a:spcPct val="80000"/>
                </a:lnSpc>
              </a:pPr>
              <a:r>
                <a:rPr lang="en-US" sz="1400" b="1">
                  <a:latin typeface="Arial" charset="0"/>
                </a:rPr>
                <a:t>Chromosome, consisting</a:t>
              </a:r>
              <a:br>
                <a:rPr lang="en-US" sz="1400" b="1">
                  <a:latin typeface="Arial" charset="0"/>
                </a:rPr>
              </a:br>
              <a:r>
                <a:rPr lang="en-US" sz="1400" b="1">
                  <a:latin typeface="Arial" charset="0"/>
                </a:rPr>
                <a:t>of two sister chromatids</a:t>
              </a:r>
            </a:p>
          </p:txBody>
        </p:sp>
        <p:sp>
          <p:nvSpPr>
            <p:cNvPr id="25" name="Line 69"/>
            <p:cNvSpPr>
              <a:spLocks noChangeShapeType="1"/>
            </p:cNvSpPr>
            <p:nvPr/>
          </p:nvSpPr>
          <p:spPr bwMode="auto">
            <a:xfrm>
              <a:off x="1011785" y="2890826"/>
              <a:ext cx="290513" cy="342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6" name="Line 72"/>
            <p:cNvSpPr>
              <a:spLocks noChangeShapeType="1"/>
            </p:cNvSpPr>
            <p:nvPr/>
          </p:nvSpPr>
          <p:spPr bwMode="auto">
            <a:xfrm flipH="1">
              <a:off x="1765848" y="2687626"/>
              <a:ext cx="127000" cy="2365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7" name="Line 73"/>
            <p:cNvSpPr>
              <a:spLocks noChangeShapeType="1"/>
            </p:cNvSpPr>
            <p:nvPr/>
          </p:nvSpPr>
          <p:spPr bwMode="auto">
            <a:xfrm flipH="1">
              <a:off x="2015085" y="2955913"/>
              <a:ext cx="463550" cy="992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34" name="AutoShape 80"/>
            <p:cNvSpPr>
              <a:spLocks/>
            </p:cNvSpPr>
            <p:nvPr/>
          </p:nvSpPr>
          <p:spPr bwMode="auto">
            <a:xfrm rot="5400000">
              <a:off x="1693616" y="2788432"/>
              <a:ext cx="138113" cy="384175"/>
            </a:xfrm>
            <a:prstGeom prst="leftBrace">
              <a:avLst>
                <a:gd name="adj1" fmla="val 29876"/>
                <a:gd name="adj2" fmla="val 48759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38" name="Line 86"/>
            <p:cNvSpPr>
              <a:spLocks noChangeShapeType="1"/>
            </p:cNvSpPr>
            <p:nvPr/>
          </p:nvSpPr>
          <p:spPr bwMode="auto">
            <a:xfrm>
              <a:off x="1356273" y="4371963"/>
              <a:ext cx="223837" cy="1058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39" name="Line 87"/>
            <p:cNvSpPr>
              <a:spLocks noChangeShapeType="1"/>
            </p:cNvSpPr>
            <p:nvPr/>
          </p:nvSpPr>
          <p:spPr bwMode="auto">
            <a:xfrm>
              <a:off x="1488035" y="4438638"/>
              <a:ext cx="92075" cy="9921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41" name="Title 40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nl-NL" dirty="0" err="1"/>
              <a:t>Profase</a:t>
            </a:r>
            <a:endParaRPr lang="nl-NL" dirty="0"/>
          </a:p>
        </p:txBody>
      </p:sp>
      <p:sp>
        <p:nvSpPr>
          <p:cNvPr id="42" name="TextBox 41"/>
          <p:cNvSpPr txBox="1"/>
          <p:nvPr/>
        </p:nvSpPr>
        <p:spPr>
          <a:xfrm>
            <a:off x="3571869" y="1539137"/>
            <a:ext cx="53578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DNA begint te </a:t>
            </a:r>
            <a:r>
              <a:rPr lang="nl-NL" b="1" dirty="0"/>
              <a:t>condenseren</a:t>
            </a:r>
            <a:r>
              <a:rPr lang="nl-NL" dirty="0"/>
              <a:t> (nog niet volledig)</a:t>
            </a:r>
          </a:p>
          <a:p>
            <a:endParaRPr lang="nl-NL" dirty="0"/>
          </a:p>
          <a:p>
            <a:r>
              <a:rPr lang="nl-NL" b="1" dirty="0" err="1"/>
              <a:t>Nucleoli</a:t>
            </a:r>
            <a:r>
              <a:rPr lang="nl-NL" dirty="0"/>
              <a:t> verdwijnen</a:t>
            </a:r>
          </a:p>
          <a:p>
            <a:endParaRPr lang="nl-NL" dirty="0"/>
          </a:p>
          <a:p>
            <a:r>
              <a:rPr lang="nl-NL" b="1" dirty="0" err="1"/>
              <a:t>Zusterchromatiden</a:t>
            </a:r>
            <a:r>
              <a:rPr lang="nl-NL" dirty="0"/>
              <a:t> worden zichtbaar</a:t>
            </a:r>
          </a:p>
          <a:p>
            <a:endParaRPr lang="nl-NL" dirty="0"/>
          </a:p>
          <a:p>
            <a:r>
              <a:rPr lang="nl-NL" b="1" dirty="0" err="1"/>
              <a:t>Mitotische</a:t>
            </a:r>
            <a:r>
              <a:rPr lang="nl-NL" b="1" dirty="0"/>
              <a:t> spoel </a:t>
            </a:r>
            <a:r>
              <a:rPr lang="nl-NL" dirty="0"/>
              <a:t>wordt gevormd</a:t>
            </a:r>
          </a:p>
          <a:p>
            <a:endParaRPr lang="nl-NL" dirty="0"/>
          </a:p>
          <a:p>
            <a:r>
              <a:rPr lang="nl-NL" dirty="0"/>
              <a:t>De </a:t>
            </a:r>
            <a:r>
              <a:rPr lang="nl-NL" b="1" dirty="0" err="1"/>
              <a:t>centrosomen</a:t>
            </a:r>
            <a:r>
              <a:rPr lang="nl-NL" dirty="0"/>
              <a:t> worden </a:t>
            </a:r>
            <a:r>
              <a:rPr lang="nl-NL" b="1" dirty="0"/>
              <a:t>asters</a:t>
            </a:r>
            <a:r>
              <a:rPr lang="nl-NL" dirty="0"/>
              <a:t> (radiaal pakket van korte </a:t>
            </a:r>
            <a:r>
              <a:rPr lang="nl-NL" dirty="0" err="1"/>
              <a:t>microtubuli</a:t>
            </a:r>
            <a:r>
              <a:rPr lang="nl-NL" dirty="0"/>
              <a:t> die zich uitstrekken van elk </a:t>
            </a:r>
            <a:r>
              <a:rPr lang="nl-NL" dirty="0" err="1"/>
              <a:t>centrosoom</a:t>
            </a:r>
            <a:r>
              <a:rPr lang="nl-NL" dirty="0"/>
              <a:t> naar het plasmamembraan)</a:t>
            </a:r>
          </a:p>
          <a:p>
            <a:endParaRPr lang="nl-NL" dirty="0"/>
          </a:p>
          <a:p>
            <a:r>
              <a:rPr lang="nl-NL" dirty="0" err="1"/>
              <a:t>Centrosomen</a:t>
            </a:r>
            <a:r>
              <a:rPr lang="nl-NL" dirty="0"/>
              <a:t> verwijderen zich van elkaar door het verlengen van de </a:t>
            </a:r>
            <a:r>
              <a:rPr lang="nl-NL" dirty="0" err="1"/>
              <a:t>microtubuli</a:t>
            </a:r>
            <a:r>
              <a:rPr lang="nl-NL" dirty="0"/>
              <a:t> tussen hen in</a:t>
            </a:r>
          </a:p>
          <a:p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19</a:t>
            </a:fld>
            <a:endParaRPr lang="nl-N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60"/>
            <a:ext cx="8229600" cy="1143000"/>
          </a:xfrm>
        </p:spPr>
        <p:txBody>
          <a:bodyPr/>
          <a:lstStyle/>
          <a:p>
            <a:r>
              <a:rPr lang="nl-NL" dirty="0"/>
              <a:t>Leerdoelen Hoofdstuk 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nl-NL" sz="1800" dirty="0"/>
              <a:t>Wat je moet kunnen:</a:t>
            </a:r>
          </a:p>
          <a:p>
            <a:pPr>
              <a:buFont typeface="Calibri" pitchFamily="34" charset="0"/>
              <a:buChar char="₋"/>
            </a:pPr>
            <a:r>
              <a:rPr lang="nl-NL" sz="1800" dirty="0"/>
              <a:t>De verschillende </a:t>
            </a:r>
            <a:r>
              <a:rPr lang="nl-NL" sz="1800" b="1" dirty="0"/>
              <a:t>fases van de celcyclus</a:t>
            </a:r>
            <a:r>
              <a:rPr lang="nl-NL" sz="1800" dirty="0"/>
              <a:t> beschrijven.</a:t>
            </a:r>
          </a:p>
          <a:p>
            <a:pPr>
              <a:buFont typeface="Calibri" pitchFamily="34" charset="0"/>
              <a:buChar char="₋"/>
            </a:pPr>
            <a:r>
              <a:rPr lang="nl-NL" sz="1800" dirty="0"/>
              <a:t> Alle </a:t>
            </a:r>
            <a:r>
              <a:rPr lang="nl-NL" sz="1800" b="1" dirty="0"/>
              <a:t>fases van de mitose</a:t>
            </a:r>
            <a:r>
              <a:rPr lang="nl-NL" sz="1800" dirty="0"/>
              <a:t> opsommen en beschrijven.</a:t>
            </a:r>
          </a:p>
          <a:p>
            <a:pPr>
              <a:buFont typeface="Calibri" pitchFamily="34" charset="0"/>
              <a:buChar char="₋"/>
            </a:pPr>
            <a:r>
              <a:rPr lang="nl-NL" sz="1800" dirty="0"/>
              <a:t>De rol van </a:t>
            </a:r>
            <a:r>
              <a:rPr lang="nl-NL" sz="1800" b="1" dirty="0" err="1"/>
              <a:t>microtubuli</a:t>
            </a:r>
            <a:r>
              <a:rPr lang="nl-NL" sz="1800" dirty="0"/>
              <a:t> in de mitose uitleggen.</a:t>
            </a:r>
          </a:p>
          <a:p>
            <a:pPr>
              <a:buFont typeface="Calibri" pitchFamily="34" charset="0"/>
              <a:buChar char="₋"/>
            </a:pPr>
            <a:r>
              <a:rPr lang="nl-NL" sz="1800" dirty="0"/>
              <a:t>Het verschil tussen een </a:t>
            </a:r>
            <a:r>
              <a:rPr lang="nl-NL" sz="1800" b="1" dirty="0"/>
              <a:t>celdeling </a:t>
            </a:r>
            <a:r>
              <a:rPr lang="nl-NL" sz="1800" dirty="0"/>
              <a:t>van een dierlijk cel en een plantaardige cel aanwijzen.</a:t>
            </a:r>
          </a:p>
          <a:p>
            <a:pPr>
              <a:buFont typeface="Calibri" pitchFamily="34" charset="0"/>
              <a:buChar char="₋"/>
            </a:pPr>
            <a:r>
              <a:rPr lang="nl-NL" sz="1800" dirty="0"/>
              <a:t>De verschillende </a:t>
            </a:r>
            <a:r>
              <a:rPr lang="nl-NL" sz="1800" b="1" dirty="0" err="1"/>
              <a:t>checkpoints</a:t>
            </a:r>
            <a:r>
              <a:rPr lang="nl-NL" sz="1800" b="1" dirty="0"/>
              <a:t> in de celcyclus</a:t>
            </a:r>
            <a:r>
              <a:rPr lang="nl-NL" sz="1800" dirty="0"/>
              <a:t> benoemen en beschrijven.</a:t>
            </a:r>
          </a:p>
          <a:p>
            <a:pPr>
              <a:buFont typeface="Calibri" pitchFamily="34" charset="0"/>
              <a:buChar char="₋"/>
            </a:pPr>
            <a:r>
              <a:rPr lang="nl-NL" sz="1800" dirty="0"/>
              <a:t>Interne en externe </a:t>
            </a:r>
            <a:r>
              <a:rPr lang="nl-NL" sz="1800" b="1" dirty="0"/>
              <a:t>controles van de celcyclus</a:t>
            </a:r>
            <a:r>
              <a:rPr lang="nl-NL" sz="1800" dirty="0"/>
              <a:t> benoemen.</a:t>
            </a:r>
          </a:p>
          <a:p>
            <a:pPr>
              <a:buFont typeface="Calibri" pitchFamily="34" charset="0"/>
              <a:buChar char="₋"/>
            </a:pPr>
            <a:r>
              <a:rPr lang="nl-NL" sz="1800" dirty="0"/>
              <a:t>De abnormale groei van </a:t>
            </a:r>
            <a:r>
              <a:rPr lang="nl-NL" sz="1800" b="1" dirty="0"/>
              <a:t>kankercellen</a:t>
            </a:r>
            <a:r>
              <a:rPr lang="nl-NL" sz="1800" dirty="0"/>
              <a:t> uitleggen.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2</a:t>
            </a:fld>
            <a:endParaRPr lang="nl-NL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2844" y="1479190"/>
            <a:ext cx="3035166" cy="47525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88" descr="12_07aMitosisAnimalCell-U"/>
          <p:cNvPicPr>
            <a:picLocks noChangeAspect="1" noChangeArrowheads="1"/>
          </p:cNvPicPr>
          <p:nvPr/>
        </p:nvPicPr>
        <p:blipFill>
          <a:blip r:embed="rId2" cstate="print"/>
          <a:srcRect l="66722"/>
          <a:stretch>
            <a:fillRect/>
          </a:stretch>
        </p:blipFill>
        <p:spPr bwMode="auto">
          <a:xfrm>
            <a:off x="214282" y="1643050"/>
            <a:ext cx="2844790" cy="4567237"/>
          </a:xfrm>
          <a:prstGeom prst="rect">
            <a:avLst/>
          </a:prstGeom>
          <a:noFill/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58785" y="1738300"/>
            <a:ext cx="1560512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800" b="1">
                <a:solidFill>
                  <a:schemeClr val="bg1"/>
                </a:solidFill>
                <a:latin typeface="Arial" charset="0"/>
              </a:rPr>
              <a:t>Prometaphase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236497" y="2189150"/>
            <a:ext cx="984250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80000"/>
              </a:lnSpc>
            </a:pPr>
            <a:r>
              <a:rPr lang="en-US" sz="1400" b="1">
                <a:latin typeface="Arial" charset="0"/>
              </a:rPr>
              <a:t>Fragments 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of nuclear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envelope</a:t>
            </a: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1469985" y="2365362"/>
            <a:ext cx="1320800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>
              <a:lnSpc>
                <a:spcPct val="80000"/>
              </a:lnSpc>
            </a:pPr>
            <a:r>
              <a:rPr lang="en-US" sz="1400" b="1">
                <a:latin typeface="Arial" charset="0"/>
              </a:rPr>
              <a:t>Nonkinetochore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microtubules</a:t>
            </a: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285710" y="5208575"/>
            <a:ext cx="118586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80000"/>
              </a:lnSpc>
            </a:pPr>
            <a:r>
              <a:rPr lang="en-US" sz="1400" b="1">
                <a:latin typeface="Arial" charset="0"/>
              </a:rPr>
              <a:t>Kinetochore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1828760" y="5240325"/>
            <a:ext cx="1138237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80000"/>
              </a:lnSpc>
            </a:pPr>
            <a:r>
              <a:rPr lang="en-US" sz="1400" b="1">
                <a:latin typeface="Arial" charset="0"/>
              </a:rPr>
              <a:t>Kinetochore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microtubule</a:t>
            </a:r>
          </a:p>
        </p:txBody>
      </p:sp>
      <p:sp>
        <p:nvSpPr>
          <p:cNvPr id="27" name="Line 74"/>
          <p:cNvSpPr>
            <a:spLocks noChangeShapeType="1"/>
          </p:cNvSpPr>
          <p:nvPr/>
        </p:nvSpPr>
        <p:spPr bwMode="auto">
          <a:xfrm>
            <a:off x="588922" y="2760650"/>
            <a:ext cx="277813" cy="806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8" name="Line 75"/>
          <p:cNvSpPr>
            <a:spLocks noChangeShapeType="1"/>
          </p:cNvSpPr>
          <p:nvPr/>
        </p:nvSpPr>
        <p:spPr bwMode="auto">
          <a:xfrm>
            <a:off x="588922" y="2760650"/>
            <a:ext cx="674688" cy="5953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9" name="Line 76"/>
          <p:cNvSpPr>
            <a:spLocks noChangeShapeType="1"/>
          </p:cNvSpPr>
          <p:nvPr/>
        </p:nvSpPr>
        <p:spPr bwMode="auto">
          <a:xfrm flipH="1">
            <a:off x="801647" y="4003662"/>
            <a:ext cx="198438" cy="1177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0" name="Line 77"/>
          <p:cNvSpPr>
            <a:spLocks noChangeShapeType="1"/>
          </p:cNvSpPr>
          <p:nvPr/>
        </p:nvSpPr>
        <p:spPr bwMode="auto">
          <a:xfrm>
            <a:off x="1727160" y="4254487"/>
            <a:ext cx="422275" cy="977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1" name="Line 78"/>
          <p:cNvSpPr>
            <a:spLocks noChangeShapeType="1"/>
          </p:cNvSpPr>
          <p:nvPr/>
        </p:nvSpPr>
        <p:spPr bwMode="auto">
          <a:xfrm flipH="1">
            <a:off x="2203410" y="2733662"/>
            <a:ext cx="39687" cy="674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2" name="Line 79"/>
          <p:cNvSpPr>
            <a:spLocks noChangeShapeType="1"/>
          </p:cNvSpPr>
          <p:nvPr/>
        </p:nvSpPr>
        <p:spPr bwMode="auto">
          <a:xfrm>
            <a:off x="2243097" y="2733662"/>
            <a:ext cx="131763" cy="952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 err="1"/>
              <a:t>Prometafase</a:t>
            </a:r>
            <a:endParaRPr lang="nl-NL" dirty="0"/>
          </a:p>
        </p:txBody>
      </p:sp>
      <p:sp>
        <p:nvSpPr>
          <p:cNvPr id="41" name="TextBox 40"/>
          <p:cNvSpPr txBox="1"/>
          <p:nvPr/>
        </p:nvSpPr>
        <p:spPr>
          <a:xfrm>
            <a:off x="3357554" y="1571612"/>
            <a:ext cx="56436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Nucleaire envelop </a:t>
            </a:r>
            <a:r>
              <a:rPr lang="nl-NL" dirty="0"/>
              <a:t>wordt opgebroken.</a:t>
            </a:r>
          </a:p>
          <a:p>
            <a:endParaRPr lang="nl-NL" dirty="0"/>
          </a:p>
          <a:p>
            <a:r>
              <a:rPr lang="nl-NL" b="1" dirty="0" err="1"/>
              <a:t>Microtubuli</a:t>
            </a:r>
            <a:r>
              <a:rPr lang="nl-NL" dirty="0"/>
              <a:t> strekken zich uit over </a:t>
            </a:r>
            <a:r>
              <a:rPr lang="nl-NL" b="1" dirty="0"/>
              <a:t>het gehele kerngebied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/>
              <a:t>Chromosomen worden </a:t>
            </a:r>
            <a:r>
              <a:rPr lang="nl-NL" b="1" dirty="0"/>
              <a:t>volledig gecondenseerd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/>
              <a:t>Elk </a:t>
            </a:r>
            <a:r>
              <a:rPr lang="nl-NL" dirty="0" err="1"/>
              <a:t>chromatide</a:t>
            </a:r>
            <a:r>
              <a:rPr lang="nl-NL" dirty="0"/>
              <a:t> heeft een </a:t>
            </a:r>
            <a:r>
              <a:rPr lang="nl-NL" b="1" dirty="0" err="1"/>
              <a:t>kinetochoor</a:t>
            </a:r>
            <a:r>
              <a:rPr lang="nl-NL" dirty="0"/>
              <a:t> aan het centromeer.</a:t>
            </a:r>
          </a:p>
          <a:p>
            <a:endParaRPr lang="nl-NL" dirty="0"/>
          </a:p>
          <a:p>
            <a:r>
              <a:rPr lang="nl-NL" dirty="0"/>
              <a:t>Sommige </a:t>
            </a:r>
            <a:r>
              <a:rPr lang="nl-NL" dirty="0" err="1"/>
              <a:t>microtubuli</a:t>
            </a:r>
            <a:r>
              <a:rPr lang="nl-NL" dirty="0"/>
              <a:t> binden aan het </a:t>
            </a:r>
            <a:r>
              <a:rPr lang="nl-NL" dirty="0" err="1"/>
              <a:t>kinetochoor</a:t>
            </a:r>
            <a:r>
              <a:rPr lang="nl-NL" dirty="0"/>
              <a:t> (</a:t>
            </a:r>
            <a:r>
              <a:rPr lang="nl-NL" b="1" dirty="0" err="1"/>
              <a:t>kinetochoor</a:t>
            </a:r>
            <a:r>
              <a:rPr lang="nl-NL" b="1" dirty="0"/>
              <a:t> </a:t>
            </a:r>
            <a:r>
              <a:rPr lang="nl-NL" b="1" dirty="0" err="1"/>
              <a:t>microtubuli</a:t>
            </a:r>
            <a:r>
              <a:rPr lang="nl-NL" dirty="0"/>
              <a:t>).</a:t>
            </a:r>
          </a:p>
          <a:p>
            <a:endParaRPr lang="nl-NL" dirty="0"/>
          </a:p>
          <a:p>
            <a:r>
              <a:rPr lang="nl-NL" b="1" dirty="0" err="1"/>
              <a:t>Niet-kinetochoor</a:t>
            </a:r>
            <a:r>
              <a:rPr lang="nl-NL" b="1" dirty="0"/>
              <a:t> </a:t>
            </a:r>
            <a:r>
              <a:rPr lang="nl-NL" b="1" dirty="0" err="1"/>
              <a:t>microtubuli</a:t>
            </a:r>
            <a:r>
              <a:rPr lang="nl-NL" b="1" dirty="0"/>
              <a:t> </a:t>
            </a:r>
            <a:r>
              <a:rPr lang="nl-NL" dirty="0"/>
              <a:t>verbinden de beide polen met elkaar.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20</a:t>
            </a:fld>
            <a:endParaRPr lang="nl-NL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71406" y="1395106"/>
            <a:ext cx="3249480" cy="42484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62" descr="12_07bMitosisAnimalCell-U"/>
          <p:cNvPicPr>
            <a:picLocks noChangeAspect="1" noChangeArrowheads="1"/>
          </p:cNvPicPr>
          <p:nvPr/>
        </p:nvPicPr>
        <p:blipFill>
          <a:blip r:embed="rId2" cstate="print"/>
          <a:srcRect r="65033" b="4841"/>
          <a:stretch>
            <a:fillRect/>
          </a:stretch>
        </p:blipFill>
        <p:spPr bwMode="auto">
          <a:xfrm>
            <a:off x="188757" y="1478896"/>
            <a:ext cx="2989253" cy="3950368"/>
          </a:xfrm>
          <a:prstGeom prst="rect">
            <a:avLst/>
          </a:prstGeom>
          <a:noFill/>
        </p:spPr>
      </p:pic>
      <p:sp>
        <p:nvSpPr>
          <p:cNvPr id="5" name="Text Box 39"/>
          <p:cNvSpPr txBox="1">
            <a:spLocks noChangeArrowheads="1"/>
          </p:cNvSpPr>
          <p:nvPr/>
        </p:nvSpPr>
        <p:spPr bwMode="auto">
          <a:xfrm>
            <a:off x="1304769" y="1553509"/>
            <a:ext cx="1330325" cy="22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800" b="1">
                <a:solidFill>
                  <a:schemeClr val="bg1"/>
                </a:solidFill>
                <a:latin typeface="Arial" charset="0"/>
              </a:rPr>
              <a:t>Metaphase</a:t>
            </a:r>
          </a:p>
        </p:txBody>
      </p:sp>
      <p:sp>
        <p:nvSpPr>
          <p:cNvPr id="6" name="Text Box 40"/>
          <p:cNvSpPr txBox="1">
            <a:spLocks noChangeArrowheads="1"/>
          </p:cNvSpPr>
          <p:nvPr/>
        </p:nvSpPr>
        <p:spPr bwMode="auto">
          <a:xfrm>
            <a:off x="1995332" y="2029759"/>
            <a:ext cx="998537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>
              <a:lnSpc>
                <a:spcPct val="80000"/>
              </a:lnSpc>
            </a:pPr>
            <a:r>
              <a:rPr lang="en-US" sz="1400" b="1">
                <a:latin typeface="Arial" charset="0"/>
              </a:rPr>
              <a:t>Metaphase 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plate</a:t>
            </a:r>
          </a:p>
        </p:txBody>
      </p:sp>
      <p:sp>
        <p:nvSpPr>
          <p:cNvPr id="9" name="Text Box 43"/>
          <p:cNvSpPr txBox="1">
            <a:spLocks noChangeArrowheads="1"/>
          </p:cNvSpPr>
          <p:nvPr/>
        </p:nvSpPr>
        <p:spPr bwMode="auto">
          <a:xfrm>
            <a:off x="593569" y="4877734"/>
            <a:ext cx="665163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80000"/>
              </a:lnSpc>
            </a:pPr>
            <a:r>
              <a:rPr lang="en-US" sz="1400" b="1">
                <a:latin typeface="Arial" charset="0"/>
              </a:rPr>
              <a:t>Spindle</a:t>
            </a:r>
          </a:p>
        </p:txBody>
      </p:sp>
      <p:sp>
        <p:nvSpPr>
          <p:cNvPr id="10" name="Text Box 44"/>
          <p:cNvSpPr txBox="1">
            <a:spLocks noChangeArrowheads="1"/>
          </p:cNvSpPr>
          <p:nvPr/>
        </p:nvSpPr>
        <p:spPr bwMode="auto">
          <a:xfrm>
            <a:off x="1784194" y="4879321"/>
            <a:ext cx="14716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80000"/>
              </a:lnSpc>
            </a:pPr>
            <a:r>
              <a:rPr lang="en-US" sz="1400" b="1">
                <a:latin typeface="Arial" charset="0"/>
              </a:rPr>
              <a:t>Centrosome at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one spindle pole</a:t>
            </a:r>
          </a:p>
        </p:txBody>
      </p:sp>
      <p:sp>
        <p:nvSpPr>
          <p:cNvPr id="15" name="Line 50"/>
          <p:cNvSpPr>
            <a:spLocks noChangeShapeType="1"/>
          </p:cNvSpPr>
          <p:nvPr/>
        </p:nvSpPr>
        <p:spPr bwMode="auto">
          <a:xfrm>
            <a:off x="699932" y="3691871"/>
            <a:ext cx="19050" cy="1103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6" name="Line 51"/>
          <p:cNvSpPr>
            <a:spLocks noChangeShapeType="1"/>
          </p:cNvSpPr>
          <p:nvPr/>
        </p:nvSpPr>
        <p:spPr bwMode="auto">
          <a:xfrm>
            <a:off x="2749394" y="2363134"/>
            <a:ext cx="285750" cy="10382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7" name="Line 52"/>
          <p:cNvSpPr>
            <a:spLocks noChangeShapeType="1"/>
          </p:cNvSpPr>
          <p:nvPr/>
        </p:nvSpPr>
        <p:spPr bwMode="auto">
          <a:xfrm>
            <a:off x="2100107" y="4441171"/>
            <a:ext cx="160337" cy="382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4" name="AutoShape 59"/>
          <p:cNvSpPr>
            <a:spLocks/>
          </p:cNvSpPr>
          <p:nvPr/>
        </p:nvSpPr>
        <p:spPr bwMode="auto">
          <a:xfrm rot="21151108">
            <a:off x="696757" y="2529821"/>
            <a:ext cx="176212" cy="2309813"/>
          </a:xfrm>
          <a:prstGeom prst="leftBrace">
            <a:avLst>
              <a:gd name="adj1" fmla="val 109235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Metafase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57555" y="1416594"/>
            <a:ext cx="5318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err="1"/>
              <a:t>Centrosomen</a:t>
            </a:r>
            <a:r>
              <a:rPr lang="nl-NL" dirty="0"/>
              <a:t> zijn nu aan de beide polen van de cel</a:t>
            </a:r>
          </a:p>
          <a:p>
            <a:endParaRPr lang="nl-NL" dirty="0"/>
          </a:p>
          <a:p>
            <a:r>
              <a:rPr lang="nl-NL" dirty="0"/>
              <a:t>Chromosomen liggen op het </a:t>
            </a:r>
            <a:r>
              <a:rPr lang="nl-NL" b="1" dirty="0" err="1"/>
              <a:t>metafasevlak</a:t>
            </a:r>
            <a:endParaRPr lang="nl-NL" b="1" dirty="0"/>
          </a:p>
          <a:p>
            <a:endParaRPr lang="nl-NL" b="1" dirty="0"/>
          </a:p>
          <a:p>
            <a:r>
              <a:rPr lang="nl-NL" dirty="0"/>
              <a:t>Beide </a:t>
            </a:r>
            <a:r>
              <a:rPr lang="nl-NL" dirty="0" err="1"/>
              <a:t>chromatiden</a:t>
            </a:r>
            <a:r>
              <a:rPr lang="nl-NL" dirty="0"/>
              <a:t> van elk chromosoom zijn aan </a:t>
            </a:r>
            <a:r>
              <a:rPr lang="nl-NL" dirty="0" err="1"/>
              <a:t>microtubuli</a:t>
            </a:r>
            <a:r>
              <a:rPr lang="nl-NL" dirty="0"/>
              <a:t> verbonden via het </a:t>
            </a:r>
            <a:r>
              <a:rPr lang="nl-NL" dirty="0" err="1"/>
              <a:t>kinetochoor</a:t>
            </a:r>
            <a:r>
              <a:rPr lang="nl-NL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21</a:t>
            </a:fld>
            <a:endParaRPr lang="nl-NL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51520" y="1473002"/>
            <a:ext cx="2808312" cy="42484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62" descr="12_07bMitosisAnimalCell-U"/>
          <p:cNvPicPr>
            <a:picLocks noChangeAspect="1" noChangeArrowheads="1"/>
          </p:cNvPicPr>
          <p:nvPr/>
        </p:nvPicPr>
        <p:blipFill>
          <a:blip r:embed="rId2" cstate="print"/>
          <a:srcRect l="35690" r="33144"/>
          <a:stretch>
            <a:fillRect/>
          </a:stretch>
        </p:blipFill>
        <p:spPr bwMode="auto">
          <a:xfrm>
            <a:off x="323528" y="1556792"/>
            <a:ext cx="2664296" cy="4151313"/>
          </a:xfrm>
          <a:prstGeom prst="rect">
            <a:avLst/>
          </a:prstGeom>
          <a:noFill/>
        </p:spPr>
      </p:pic>
      <p:sp>
        <p:nvSpPr>
          <p:cNvPr id="7" name="Text Box 41"/>
          <p:cNvSpPr txBox="1">
            <a:spLocks noChangeArrowheads="1"/>
          </p:cNvSpPr>
          <p:nvPr/>
        </p:nvSpPr>
        <p:spPr bwMode="auto">
          <a:xfrm>
            <a:off x="966639" y="1631405"/>
            <a:ext cx="1223963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800" b="1">
                <a:solidFill>
                  <a:schemeClr val="bg1"/>
                </a:solidFill>
                <a:latin typeface="Arial" charset="0"/>
              </a:rPr>
              <a:t>Anaphase</a:t>
            </a:r>
          </a:p>
        </p:txBody>
      </p:sp>
      <p:sp>
        <p:nvSpPr>
          <p:cNvPr id="11" name="Text Box 45"/>
          <p:cNvSpPr txBox="1">
            <a:spLocks noChangeArrowheads="1"/>
          </p:cNvSpPr>
          <p:nvPr/>
        </p:nvSpPr>
        <p:spPr bwMode="auto">
          <a:xfrm>
            <a:off x="580877" y="4957217"/>
            <a:ext cx="1335087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80000"/>
              </a:lnSpc>
            </a:pPr>
            <a:r>
              <a:rPr lang="en-US" sz="1400" b="1">
                <a:latin typeface="Arial" charset="0"/>
              </a:rPr>
              <a:t>Daughter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chromosomes</a:t>
            </a:r>
          </a:p>
        </p:txBody>
      </p:sp>
      <p:sp>
        <p:nvSpPr>
          <p:cNvPr id="18" name="Line 53"/>
          <p:cNvSpPr>
            <a:spLocks noChangeShapeType="1"/>
          </p:cNvSpPr>
          <p:nvPr/>
        </p:nvSpPr>
        <p:spPr bwMode="auto">
          <a:xfrm>
            <a:off x="825352" y="3260180"/>
            <a:ext cx="14287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9" name="Line 54"/>
          <p:cNvSpPr>
            <a:spLocks noChangeShapeType="1"/>
          </p:cNvSpPr>
          <p:nvPr/>
        </p:nvSpPr>
        <p:spPr bwMode="auto">
          <a:xfrm flipH="1">
            <a:off x="838052" y="3803105"/>
            <a:ext cx="74612" cy="10937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 err="1"/>
              <a:t>Anafase</a:t>
            </a:r>
            <a:endParaRPr lang="nl-NL" dirty="0"/>
          </a:p>
        </p:txBody>
      </p:sp>
      <p:sp>
        <p:nvSpPr>
          <p:cNvPr id="27" name="TextBox 26"/>
          <p:cNvSpPr txBox="1"/>
          <p:nvPr/>
        </p:nvSpPr>
        <p:spPr>
          <a:xfrm>
            <a:off x="3357554" y="1571612"/>
            <a:ext cx="56436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Kortste fase van de mitose (duurt maar enkele minuten)</a:t>
            </a:r>
          </a:p>
          <a:p>
            <a:endParaRPr lang="nl-NL" dirty="0"/>
          </a:p>
          <a:p>
            <a:r>
              <a:rPr lang="nl-NL" dirty="0" err="1"/>
              <a:t>Anafase</a:t>
            </a:r>
            <a:r>
              <a:rPr lang="nl-NL" dirty="0"/>
              <a:t> begint zodra het </a:t>
            </a:r>
            <a:r>
              <a:rPr lang="nl-NL" b="1" dirty="0" err="1"/>
              <a:t>cohesine</a:t>
            </a:r>
            <a:r>
              <a:rPr lang="nl-NL" dirty="0"/>
              <a:t> afgebroken wordt, hierdoor worden de </a:t>
            </a:r>
            <a:r>
              <a:rPr lang="nl-NL" b="1" dirty="0" err="1"/>
              <a:t>zusterchromatiden</a:t>
            </a:r>
            <a:r>
              <a:rPr lang="nl-NL" dirty="0"/>
              <a:t> zelfstandige </a:t>
            </a:r>
            <a:r>
              <a:rPr lang="nl-NL" b="1" dirty="0"/>
              <a:t>dochterchromosomen</a:t>
            </a:r>
            <a:endParaRPr lang="nl-NL" dirty="0"/>
          </a:p>
          <a:p>
            <a:endParaRPr lang="nl-NL" dirty="0"/>
          </a:p>
          <a:p>
            <a:r>
              <a:rPr lang="nl-NL" dirty="0"/>
              <a:t>De dochterchromosomen worden elk naar één van de polen getrokken</a:t>
            </a:r>
          </a:p>
          <a:p>
            <a:endParaRPr lang="nl-NL" dirty="0"/>
          </a:p>
          <a:p>
            <a:r>
              <a:rPr lang="nl-NL" dirty="0"/>
              <a:t>De cel wordt </a:t>
            </a:r>
            <a:r>
              <a:rPr lang="nl-NL" b="1" dirty="0"/>
              <a:t>langer</a:t>
            </a:r>
            <a:endParaRPr lang="nl-NL" dirty="0"/>
          </a:p>
          <a:p>
            <a:endParaRPr lang="nl-NL" dirty="0"/>
          </a:p>
          <a:p>
            <a:r>
              <a:rPr lang="nl-NL" dirty="0"/>
              <a:t>Aan het eind van </a:t>
            </a:r>
            <a:r>
              <a:rPr lang="nl-NL" dirty="0" err="1"/>
              <a:t>anafase</a:t>
            </a:r>
            <a:r>
              <a:rPr lang="nl-NL" dirty="0"/>
              <a:t> zijn de chromosomen </a:t>
            </a:r>
            <a:r>
              <a:rPr lang="nl-NL" b="1" dirty="0"/>
              <a:t>eerlijk verdeeld</a:t>
            </a:r>
            <a:r>
              <a:rPr lang="nl-NL" dirty="0"/>
              <a:t> over de beide polen.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22</a:t>
            </a:fld>
            <a:endParaRPr lang="nl-NL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79512" y="1484784"/>
            <a:ext cx="3096344" cy="42484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62" descr="12_07bMitosisAnimalCell-U"/>
          <p:cNvPicPr>
            <a:picLocks noChangeAspect="1" noChangeArrowheads="1"/>
          </p:cNvPicPr>
          <p:nvPr/>
        </p:nvPicPr>
        <p:blipFill>
          <a:blip r:embed="rId2" cstate="print"/>
          <a:srcRect l="66123"/>
          <a:stretch>
            <a:fillRect/>
          </a:stretch>
        </p:blipFill>
        <p:spPr bwMode="auto">
          <a:xfrm>
            <a:off x="260906" y="1568574"/>
            <a:ext cx="2896012" cy="4151313"/>
          </a:xfrm>
          <a:prstGeom prst="rect">
            <a:avLst/>
          </a:prstGeom>
          <a:noFill/>
        </p:spPr>
      </p:pic>
      <p:sp>
        <p:nvSpPr>
          <p:cNvPr id="8" name="Text Box 42"/>
          <p:cNvSpPr txBox="1">
            <a:spLocks noChangeArrowheads="1"/>
          </p:cNvSpPr>
          <p:nvPr/>
        </p:nvSpPr>
        <p:spPr bwMode="auto">
          <a:xfrm>
            <a:off x="302593" y="1659062"/>
            <a:ext cx="2968625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600" b="1">
                <a:solidFill>
                  <a:schemeClr val="bg1"/>
                </a:solidFill>
                <a:latin typeface="Arial" charset="0"/>
              </a:rPr>
              <a:t>Telophase and Cytokinesis</a:t>
            </a:r>
          </a:p>
        </p:txBody>
      </p:sp>
      <p:sp>
        <p:nvSpPr>
          <p:cNvPr id="12" name="Text Box 46"/>
          <p:cNvSpPr txBox="1">
            <a:spLocks noChangeArrowheads="1"/>
          </p:cNvSpPr>
          <p:nvPr/>
        </p:nvSpPr>
        <p:spPr bwMode="auto">
          <a:xfrm>
            <a:off x="470868" y="2121024"/>
            <a:ext cx="815975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80000"/>
              </a:lnSpc>
            </a:pPr>
            <a:r>
              <a:rPr lang="en-US" sz="1400" b="1">
                <a:latin typeface="Arial" charset="0"/>
              </a:rPr>
              <a:t>Cleavage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furrow</a:t>
            </a:r>
          </a:p>
        </p:txBody>
      </p:sp>
      <p:sp>
        <p:nvSpPr>
          <p:cNvPr id="13" name="Text Box 47"/>
          <p:cNvSpPr txBox="1">
            <a:spLocks noChangeArrowheads="1"/>
          </p:cNvSpPr>
          <p:nvPr/>
        </p:nvSpPr>
        <p:spPr bwMode="auto">
          <a:xfrm>
            <a:off x="2123456" y="2117849"/>
            <a:ext cx="9286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80000"/>
              </a:lnSpc>
            </a:pPr>
            <a:r>
              <a:rPr lang="en-US" sz="1400" b="1">
                <a:latin typeface="Arial" charset="0"/>
              </a:rPr>
              <a:t>Nucleolus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forming</a:t>
            </a:r>
          </a:p>
        </p:txBody>
      </p:sp>
      <p:sp>
        <p:nvSpPr>
          <p:cNvPr id="14" name="Text Box 48"/>
          <p:cNvSpPr txBox="1">
            <a:spLocks noChangeArrowheads="1"/>
          </p:cNvSpPr>
          <p:nvPr/>
        </p:nvSpPr>
        <p:spPr bwMode="auto">
          <a:xfrm>
            <a:off x="270843" y="4834062"/>
            <a:ext cx="811213" cy="60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>
              <a:lnSpc>
                <a:spcPct val="80000"/>
              </a:lnSpc>
            </a:pPr>
            <a:r>
              <a:rPr lang="en-US" sz="1400" b="1">
                <a:latin typeface="Arial" charset="0"/>
              </a:rPr>
              <a:t>Nuclear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envelope</a:t>
            </a:r>
            <a:br>
              <a:rPr lang="en-US" sz="1400" b="1">
                <a:latin typeface="Arial" charset="0"/>
              </a:rPr>
            </a:br>
            <a:r>
              <a:rPr lang="en-US" sz="1400" b="1">
                <a:latin typeface="Arial" charset="0"/>
              </a:rPr>
              <a:t>forming</a:t>
            </a:r>
          </a:p>
        </p:txBody>
      </p:sp>
      <p:sp>
        <p:nvSpPr>
          <p:cNvPr id="20" name="Line 55"/>
          <p:cNvSpPr>
            <a:spLocks noChangeShapeType="1"/>
          </p:cNvSpPr>
          <p:nvPr/>
        </p:nvSpPr>
        <p:spPr bwMode="auto">
          <a:xfrm>
            <a:off x="805831" y="2490912"/>
            <a:ext cx="284162" cy="1249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1" name="Line 56"/>
          <p:cNvSpPr>
            <a:spLocks noChangeShapeType="1"/>
          </p:cNvSpPr>
          <p:nvPr/>
        </p:nvSpPr>
        <p:spPr bwMode="auto">
          <a:xfrm flipH="1">
            <a:off x="1825006" y="2492499"/>
            <a:ext cx="608012" cy="581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2" name="Line 57"/>
          <p:cNvSpPr>
            <a:spLocks noChangeShapeType="1"/>
          </p:cNvSpPr>
          <p:nvPr/>
        </p:nvSpPr>
        <p:spPr bwMode="auto">
          <a:xfrm flipH="1">
            <a:off x="1004268" y="4343524"/>
            <a:ext cx="196850" cy="547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3" name="Line 58"/>
          <p:cNvSpPr>
            <a:spLocks noChangeShapeType="1"/>
          </p:cNvSpPr>
          <p:nvPr/>
        </p:nvSpPr>
        <p:spPr bwMode="auto">
          <a:xfrm flipH="1">
            <a:off x="1004268" y="4541962"/>
            <a:ext cx="396875" cy="349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 err="1"/>
              <a:t>Telofase</a:t>
            </a:r>
            <a:r>
              <a:rPr lang="nl-NL" dirty="0"/>
              <a:t> en </a:t>
            </a:r>
            <a:r>
              <a:rPr lang="nl-NL" dirty="0" err="1"/>
              <a:t>cytokinese</a:t>
            </a:r>
            <a:endParaRPr lang="nl-NL" dirty="0"/>
          </a:p>
        </p:txBody>
      </p:sp>
      <p:sp>
        <p:nvSpPr>
          <p:cNvPr id="27" name="TextBox 26"/>
          <p:cNvSpPr txBox="1"/>
          <p:nvPr/>
        </p:nvSpPr>
        <p:spPr>
          <a:xfrm>
            <a:off x="3357554" y="1196752"/>
            <a:ext cx="564360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u="sng" dirty="0" err="1"/>
              <a:t>Telofase</a:t>
            </a:r>
            <a:endParaRPr lang="nl-NL" b="1" u="sng" dirty="0"/>
          </a:p>
          <a:p>
            <a:r>
              <a:rPr lang="nl-NL" dirty="0"/>
              <a:t>Rondom de twee kernen ontstaat een </a:t>
            </a:r>
            <a:r>
              <a:rPr lang="nl-NL" b="1" dirty="0"/>
              <a:t>nieuwe kernenvelop</a:t>
            </a:r>
          </a:p>
          <a:p>
            <a:endParaRPr lang="nl-NL" dirty="0"/>
          </a:p>
          <a:p>
            <a:r>
              <a:rPr lang="nl-NL" b="1" dirty="0" err="1"/>
              <a:t>Nucleoli</a:t>
            </a:r>
            <a:r>
              <a:rPr lang="nl-NL" dirty="0"/>
              <a:t> worden weer gevormd (nodig voor de aanmaak van ribosomen)</a:t>
            </a:r>
          </a:p>
          <a:p>
            <a:endParaRPr lang="nl-NL" dirty="0"/>
          </a:p>
          <a:p>
            <a:r>
              <a:rPr lang="nl-NL" dirty="0"/>
              <a:t>Chromosomen worden </a:t>
            </a:r>
            <a:r>
              <a:rPr lang="nl-NL" b="1" dirty="0"/>
              <a:t>minder gecondenseerd</a:t>
            </a:r>
          </a:p>
          <a:p>
            <a:endParaRPr lang="nl-NL" dirty="0"/>
          </a:p>
          <a:p>
            <a:r>
              <a:rPr lang="nl-NL" dirty="0"/>
              <a:t>De resterende spoeldraden worden afgebroken</a:t>
            </a:r>
          </a:p>
          <a:p>
            <a:endParaRPr lang="nl-NL" dirty="0"/>
          </a:p>
          <a:p>
            <a:endParaRPr lang="nl-NL" b="1" u="sng" dirty="0"/>
          </a:p>
          <a:p>
            <a:r>
              <a:rPr lang="nl-NL" b="1" u="sng" dirty="0" err="1"/>
              <a:t>Cytokinese</a:t>
            </a:r>
            <a:endParaRPr lang="nl-NL" dirty="0"/>
          </a:p>
          <a:p>
            <a:r>
              <a:rPr lang="nl-NL" dirty="0"/>
              <a:t>Begint al tijdens het eind van de </a:t>
            </a:r>
            <a:r>
              <a:rPr lang="nl-NL" dirty="0" err="1"/>
              <a:t>telofase</a:t>
            </a:r>
            <a:endParaRPr lang="nl-NL" dirty="0"/>
          </a:p>
          <a:p>
            <a:endParaRPr lang="nl-NL" dirty="0"/>
          </a:p>
          <a:p>
            <a:r>
              <a:rPr lang="nl-NL" dirty="0"/>
              <a:t>De </a:t>
            </a:r>
            <a:r>
              <a:rPr lang="nl-NL" b="1" dirty="0"/>
              <a:t>dochtercellen</a:t>
            </a:r>
            <a:r>
              <a:rPr lang="nl-NL" dirty="0"/>
              <a:t> ontstaan direct na de </a:t>
            </a:r>
            <a:r>
              <a:rPr lang="nl-NL" dirty="0" err="1"/>
              <a:t>telofase</a:t>
            </a:r>
            <a:endParaRPr lang="nl-NL" dirty="0"/>
          </a:p>
          <a:p>
            <a:endParaRPr lang="nl-NL" dirty="0"/>
          </a:p>
          <a:p>
            <a:r>
              <a:rPr lang="nl-NL" dirty="0"/>
              <a:t>In </a:t>
            </a:r>
            <a:r>
              <a:rPr lang="nl-NL" b="1" dirty="0"/>
              <a:t>dierlijke cellen </a:t>
            </a:r>
            <a:r>
              <a:rPr lang="nl-NL" dirty="0"/>
              <a:t>ontstaat hiervoor de </a:t>
            </a:r>
            <a:r>
              <a:rPr lang="nl-NL" b="1" dirty="0" err="1"/>
              <a:t>klievingsgroef</a:t>
            </a:r>
            <a:endParaRPr lang="nl-NL" dirty="0"/>
          </a:p>
          <a:p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23</a:t>
            </a:fld>
            <a:endParaRPr lang="nl-NL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nl-NL" dirty="0"/>
              <a:t>Mitose</a:t>
            </a:r>
          </a:p>
        </p:txBody>
      </p:sp>
      <p:pic>
        <p:nvPicPr>
          <p:cNvPr id="3" name="Picture 7" descr="12_07fMitosisAnimalCell-U"/>
          <p:cNvPicPr>
            <a:picLocks noChangeAspect="1" noChangeArrowheads="1"/>
          </p:cNvPicPr>
          <p:nvPr/>
        </p:nvPicPr>
        <p:blipFill>
          <a:blip r:embed="rId2" cstate="print"/>
          <a:srcRect l="2496" t="854" r="1231" b="4047"/>
          <a:stretch>
            <a:fillRect/>
          </a:stretch>
        </p:blipFill>
        <p:spPr bwMode="auto">
          <a:xfrm>
            <a:off x="3476229" y="1071546"/>
            <a:ext cx="2152187" cy="2408400"/>
          </a:xfrm>
          <a:prstGeom prst="rect">
            <a:avLst/>
          </a:prstGeom>
          <a:noFill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7964" y="1071546"/>
            <a:ext cx="2199495" cy="2409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615823" y="3500438"/>
            <a:ext cx="10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interfase</a:t>
            </a:r>
            <a:endParaRPr lang="nl-NL" dirty="0"/>
          </a:p>
        </p:txBody>
      </p:sp>
      <p:sp>
        <p:nvSpPr>
          <p:cNvPr id="6" name="TextBox 5"/>
          <p:cNvSpPr txBox="1"/>
          <p:nvPr/>
        </p:nvSpPr>
        <p:spPr>
          <a:xfrm>
            <a:off x="4121093" y="3500438"/>
            <a:ext cx="886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profase</a:t>
            </a:r>
            <a:endParaRPr lang="nl-NL" dirty="0"/>
          </a:p>
        </p:txBody>
      </p:sp>
      <p:pic>
        <p:nvPicPr>
          <p:cNvPr id="7" name="Picture 7" descr="12_07gMitosisAnimalCell-U"/>
          <p:cNvPicPr>
            <a:picLocks noChangeAspect="1" noChangeArrowheads="1"/>
          </p:cNvPicPr>
          <p:nvPr/>
        </p:nvPicPr>
        <p:blipFill>
          <a:blip r:embed="rId4" cstate="print"/>
          <a:srcRect l="1113" t="1212" r="1711" b="4975"/>
          <a:stretch>
            <a:fillRect/>
          </a:stretch>
        </p:blipFill>
        <p:spPr bwMode="auto">
          <a:xfrm>
            <a:off x="5917186" y="1071546"/>
            <a:ext cx="2192261" cy="24084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329058" y="3500438"/>
            <a:ext cx="136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prometafase</a:t>
            </a:r>
            <a:endParaRPr lang="nl-NL" dirty="0"/>
          </a:p>
        </p:txBody>
      </p:sp>
      <p:pic>
        <p:nvPicPr>
          <p:cNvPr id="10" name="Picture 7" descr="12_07hMitosisAnimalCell-U"/>
          <p:cNvPicPr>
            <a:picLocks noChangeAspect="1" noChangeArrowheads="1"/>
          </p:cNvPicPr>
          <p:nvPr/>
        </p:nvPicPr>
        <p:blipFill>
          <a:blip r:embed="rId5" cstate="print"/>
          <a:srcRect l="2085" t="2650" r="2085" b="4366"/>
          <a:stretch>
            <a:fillRect/>
          </a:stretch>
        </p:blipFill>
        <p:spPr bwMode="auto">
          <a:xfrm>
            <a:off x="285720" y="4071942"/>
            <a:ext cx="2199600" cy="24287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785786" y="6488668"/>
            <a:ext cx="104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metafase</a:t>
            </a:r>
          </a:p>
        </p:txBody>
      </p:sp>
      <p:pic>
        <p:nvPicPr>
          <p:cNvPr id="13" name="Picture 7" descr="12_07iMitosisAnimalCell-U"/>
          <p:cNvPicPr>
            <a:picLocks noChangeAspect="1" noChangeArrowheads="1"/>
          </p:cNvPicPr>
          <p:nvPr/>
        </p:nvPicPr>
        <p:blipFill>
          <a:blip r:embed="rId6" cstate="print"/>
          <a:srcRect l="2009" t="1776" r="3576" b="5871"/>
          <a:stretch>
            <a:fillRect/>
          </a:stretch>
        </p:blipFill>
        <p:spPr bwMode="auto">
          <a:xfrm>
            <a:off x="2915816" y="4071942"/>
            <a:ext cx="2196346" cy="24300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559891" y="6488668"/>
            <a:ext cx="9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anafase</a:t>
            </a:r>
            <a:endParaRPr lang="nl-NL" dirty="0"/>
          </a:p>
        </p:txBody>
      </p:sp>
      <p:pic>
        <p:nvPicPr>
          <p:cNvPr id="16" name="Picture 7" descr="12_07jMitosisAnimalCell-U"/>
          <p:cNvPicPr>
            <a:picLocks noChangeAspect="1" noChangeArrowheads="1"/>
          </p:cNvPicPr>
          <p:nvPr/>
        </p:nvPicPr>
        <p:blipFill>
          <a:blip r:embed="rId7" cstate="print"/>
          <a:srcRect l="1617" t="2123" r="1617" b="5669"/>
          <a:stretch>
            <a:fillRect/>
          </a:stretch>
        </p:blipFill>
        <p:spPr bwMode="auto">
          <a:xfrm>
            <a:off x="5508104" y="4077072"/>
            <a:ext cx="2243077" cy="24300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5940152" y="6488668"/>
            <a:ext cx="93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telofase</a:t>
            </a:r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24</a:t>
            </a:fld>
            <a:endParaRPr lang="nl-NL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De </a:t>
            </a:r>
            <a:r>
              <a:rPr lang="nl-NL" dirty="0" err="1"/>
              <a:t>mitotische</a:t>
            </a:r>
            <a:r>
              <a:rPr lang="nl-NL" dirty="0"/>
              <a:t> spoel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04048" y="1037049"/>
            <a:ext cx="41399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 err="1"/>
              <a:t>Centrosome</a:t>
            </a:r>
            <a:r>
              <a:rPr lang="nl-NL" sz="2000" dirty="0"/>
              <a:t>    </a:t>
            </a:r>
          </a:p>
          <a:p>
            <a:r>
              <a:rPr lang="nl-NL" sz="2000" dirty="0"/>
              <a:t>organisatie </a:t>
            </a:r>
            <a:r>
              <a:rPr lang="nl-NL" sz="2000" dirty="0" err="1"/>
              <a:t>microtubuli</a:t>
            </a:r>
            <a:endParaRPr lang="nl-NL" sz="2000" dirty="0"/>
          </a:p>
          <a:p>
            <a:endParaRPr lang="nl-NL" sz="2000" b="1" dirty="0"/>
          </a:p>
          <a:p>
            <a:r>
              <a:rPr lang="nl-NL" sz="2000" b="1" dirty="0"/>
              <a:t>Aster</a:t>
            </a:r>
          </a:p>
          <a:p>
            <a:r>
              <a:rPr lang="nl-NL" sz="2000" dirty="0"/>
              <a:t>Rink van korte </a:t>
            </a:r>
            <a:r>
              <a:rPr lang="nl-NL" sz="2000" dirty="0" err="1"/>
              <a:t>microtubuli</a:t>
            </a:r>
            <a:r>
              <a:rPr lang="nl-NL" sz="2000" dirty="0"/>
              <a:t>, verbonden met het membraan</a:t>
            </a:r>
          </a:p>
          <a:p>
            <a:endParaRPr lang="nl-NL" sz="2000" b="1" dirty="0"/>
          </a:p>
          <a:p>
            <a:r>
              <a:rPr lang="nl-NL" sz="2000" b="1" dirty="0" err="1"/>
              <a:t>Kinetochoor</a:t>
            </a:r>
            <a:endParaRPr lang="nl-NL" sz="2000" dirty="0"/>
          </a:p>
          <a:p>
            <a:r>
              <a:rPr lang="nl-NL" sz="2000" dirty="0"/>
              <a:t>Eiwitten aan elke kant van het        </a:t>
            </a:r>
          </a:p>
          <a:p>
            <a:r>
              <a:rPr lang="nl-NL" sz="2000" dirty="0"/>
              <a:t>      </a:t>
            </a:r>
            <a:r>
              <a:rPr lang="nl-NL" sz="2000" dirty="0" err="1"/>
              <a:t>zusterchromatide</a:t>
            </a:r>
            <a:endParaRPr lang="nl-NL" sz="2000" dirty="0"/>
          </a:p>
          <a:p>
            <a:endParaRPr lang="nl-NL" sz="2000" dirty="0"/>
          </a:p>
          <a:p>
            <a:r>
              <a:rPr lang="nl-NL" sz="2000" b="1" dirty="0" err="1"/>
              <a:t>Kinetochoor</a:t>
            </a:r>
            <a:r>
              <a:rPr lang="nl-NL" sz="2000" b="1" dirty="0"/>
              <a:t> </a:t>
            </a:r>
            <a:r>
              <a:rPr lang="nl-NL" sz="2000" b="1" dirty="0" err="1"/>
              <a:t>microtubuli</a:t>
            </a:r>
            <a:endParaRPr lang="nl-NL" sz="2000" dirty="0"/>
          </a:p>
          <a:p>
            <a:r>
              <a:rPr lang="nl-NL" sz="2000" dirty="0"/>
              <a:t>Verbonden met de </a:t>
            </a:r>
            <a:r>
              <a:rPr lang="nl-NL" sz="2000" dirty="0" err="1"/>
              <a:t>zusterchromatiden</a:t>
            </a:r>
            <a:endParaRPr lang="nl-NL" sz="2000" dirty="0"/>
          </a:p>
          <a:p>
            <a:r>
              <a:rPr lang="nl-NL" sz="2000" dirty="0"/>
              <a:t>Trekken de </a:t>
            </a:r>
            <a:r>
              <a:rPr lang="nl-NL" sz="2000" dirty="0" err="1"/>
              <a:t>zusterchromatiden</a:t>
            </a:r>
            <a:r>
              <a:rPr lang="nl-NL" sz="2000" dirty="0"/>
              <a:t> uit</a:t>
            </a:r>
          </a:p>
          <a:p>
            <a:r>
              <a:rPr lang="nl-NL" sz="2000" dirty="0"/>
              <a:t>      elkaar</a:t>
            </a:r>
          </a:p>
          <a:p>
            <a:endParaRPr lang="nl-NL" sz="2000" b="1" dirty="0"/>
          </a:p>
          <a:p>
            <a:r>
              <a:rPr lang="nl-NL" sz="2000" b="1" dirty="0" err="1"/>
              <a:t>Niet-kinetochoor</a:t>
            </a:r>
            <a:r>
              <a:rPr lang="nl-NL" sz="2000" b="1" dirty="0"/>
              <a:t> </a:t>
            </a:r>
            <a:r>
              <a:rPr lang="nl-NL" sz="2000" b="1" dirty="0" err="1"/>
              <a:t>microtubuli</a:t>
            </a:r>
            <a:endParaRPr lang="nl-NL" sz="2000" b="1" dirty="0"/>
          </a:p>
          <a:p>
            <a:r>
              <a:rPr lang="nl-NL" sz="2000" dirty="0"/>
              <a:t>Duwen de polen uit elkaar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526" y="1556792"/>
            <a:ext cx="4846514" cy="45426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25</a:t>
            </a:fld>
            <a:endParaRPr lang="nl-NL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nl-NL" dirty="0" err="1"/>
              <a:t>Microtubuli</a:t>
            </a:r>
            <a:endParaRPr lang="nl-NL" dirty="0"/>
          </a:p>
        </p:txBody>
      </p:sp>
      <p:pic>
        <p:nvPicPr>
          <p:cNvPr id="4" name="Picture 7" descr="f7_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57818" y="1928802"/>
            <a:ext cx="3494087" cy="350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42845" y="1289050"/>
            <a:ext cx="5143536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Mitotic spindle: </a:t>
            </a:r>
            <a:r>
              <a:rPr lang="en-US" b="1" dirty="0" err="1"/>
              <a:t>spoeldraden</a:t>
            </a:r>
            <a:r>
              <a:rPr lang="en-US" dirty="0"/>
              <a:t> (</a:t>
            </a:r>
            <a:r>
              <a:rPr lang="en-US" dirty="0" err="1"/>
              <a:t>microtubuli</a:t>
            </a:r>
            <a:r>
              <a:rPr lang="en-US" dirty="0"/>
              <a:t> + </a:t>
            </a:r>
            <a:r>
              <a:rPr lang="en-US" dirty="0" err="1"/>
              <a:t>eiwit</a:t>
            </a:r>
            <a:r>
              <a:rPr lang="en-US" dirty="0"/>
              <a:t>). </a:t>
            </a:r>
            <a:r>
              <a:rPr lang="en-US" dirty="0" err="1"/>
              <a:t>Zorg</a:t>
            </a:r>
            <a:r>
              <a:rPr lang="en-US" dirty="0"/>
              <a:t> voor de </a:t>
            </a:r>
            <a:r>
              <a:rPr lang="en-US" dirty="0" err="1"/>
              <a:t>beweging</a:t>
            </a:r>
            <a:r>
              <a:rPr lang="en-US" dirty="0"/>
              <a:t> van de </a:t>
            </a:r>
            <a:r>
              <a:rPr lang="en-US" dirty="0" err="1"/>
              <a:t>chromosomen</a:t>
            </a:r>
            <a:r>
              <a:rPr lang="en-US" dirty="0"/>
              <a:t> </a:t>
            </a:r>
            <a:r>
              <a:rPr lang="en-US" dirty="0" err="1"/>
              <a:t>tijdens</a:t>
            </a:r>
            <a:r>
              <a:rPr lang="en-US" dirty="0"/>
              <a:t>  </a:t>
            </a:r>
            <a:r>
              <a:rPr lang="en-US" dirty="0" err="1"/>
              <a:t>mitose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Microtubuli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gevormd</a:t>
            </a:r>
            <a:r>
              <a:rPr lang="en-US" dirty="0"/>
              <a:t> </a:t>
            </a:r>
            <a:r>
              <a:rPr lang="en-US" b="1" dirty="0"/>
              <a:t>ten </a:t>
            </a:r>
            <a:r>
              <a:rPr lang="en-US" b="1" dirty="0" err="1"/>
              <a:t>koste</a:t>
            </a:r>
            <a:r>
              <a:rPr lang="en-US" b="1" dirty="0"/>
              <a:t> </a:t>
            </a:r>
            <a:r>
              <a:rPr lang="en-US" dirty="0"/>
              <a:t>van de </a:t>
            </a:r>
            <a:r>
              <a:rPr lang="en-US" dirty="0" err="1"/>
              <a:t>afbraak</a:t>
            </a:r>
            <a:r>
              <a:rPr lang="en-US" dirty="0"/>
              <a:t> van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microtubuli</a:t>
            </a:r>
            <a:r>
              <a:rPr lang="en-US" dirty="0"/>
              <a:t> in de </a:t>
            </a:r>
            <a:r>
              <a:rPr lang="en-US" dirty="0" err="1"/>
              <a:t>cel</a:t>
            </a:r>
            <a:r>
              <a:rPr lang="en-US" dirty="0"/>
              <a:t> (</a:t>
            </a:r>
            <a:r>
              <a:rPr lang="en-US" dirty="0" err="1"/>
              <a:t>cytoskelet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 err="1"/>
              <a:t>Begint</a:t>
            </a:r>
            <a:r>
              <a:rPr lang="en-US" dirty="0"/>
              <a:t> in de </a:t>
            </a:r>
            <a:r>
              <a:rPr lang="en-US" dirty="0" err="1"/>
              <a:t>profase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Opbouw</a:t>
            </a:r>
            <a:r>
              <a:rPr lang="en-US" dirty="0"/>
              <a:t>: 		</a:t>
            </a:r>
            <a:r>
              <a:rPr lang="en-US" dirty="0" err="1"/>
              <a:t>toevoeging</a:t>
            </a:r>
            <a:r>
              <a:rPr lang="en-US" dirty="0"/>
              <a:t> van </a:t>
            </a:r>
            <a:r>
              <a:rPr lang="el-GR" b="1" dirty="0">
                <a:cs typeface="Arial" pitchFamily="34" charset="0"/>
              </a:rPr>
              <a:t>α</a:t>
            </a:r>
            <a:r>
              <a:rPr lang="en-US" b="1" dirty="0">
                <a:cs typeface="Arial" pitchFamily="34" charset="0"/>
              </a:rPr>
              <a:t> en </a:t>
            </a:r>
            <a:r>
              <a:rPr lang="el-GR" b="1" dirty="0">
                <a:cs typeface="Arial" pitchFamily="34" charset="0"/>
              </a:rPr>
              <a:t>β</a:t>
            </a:r>
            <a:r>
              <a:rPr lang="nl-NL" b="1" dirty="0">
                <a:cs typeface="Arial" pitchFamily="34" charset="0"/>
              </a:rPr>
              <a:t> </a:t>
            </a:r>
            <a:r>
              <a:rPr lang="en-US" b="1" dirty="0" err="1"/>
              <a:t>tubuline</a:t>
            </a:r>
            <a:r>
              <a:rPr lang="en-US" dirty="0">
                <a:cs typeface="Arial" pitchFamily="34" charset="0"/>
              </a:rPr>
              <a:t>.</a:t>
            </a:r>
          </a:p>
          <a:p>
            <a:endParaRPr lang="en-US" dirty="0">
              <a:cs typeface="Arial" pitchFamily="34" charset="0"/>
            </a:endParaRPr>
          </a:p>
          <a:p>
            <a:r>
              <a:rPr lang="en-US" dirty="0" err="1">
                <a:cs typeface="Arial" pitchFamily="34" charset="0"/>
              </a:rPr>
              <a:t>Dierlijke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dirty="0" err="1">
                <a:cs typeface="Arial" pitchFamily="34" charset="0"/>
              </a:rPr>
              <a:t>cellen</a:t>
            </a:r>
            <a:r>
              <a:rPr lang="en-US" dirty="0">
                <a:cs typeface="Arial" pitchFamily="34" charset="0"/>
              </a:rPr>
              <a:t>: 	</a:t>
            </a:r>
            <a:r>
              <a:rPr lang="en-US" b="1" dirty="0" err="1">
                <a:cs typeface="Arial" pitchFamily="34" charset="0"/>
              </a:rPr>
              <a:t>opbouw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dirty="0" err="1">
                <a:cs typeface="Arial" pitchFamily="34" charset="0"/>
              </a:rPr>
              <a:t>microtubuli</a:t>
            </a:r>
            <a:r>
              <a:rPr lang="en-US" dirty="0">
                <a:cs typeface="Arial" pitchFamily="34" charset="0"/>
              </a:rPr>
              <a:t> </a:t>
            </a:r>
            <a:r>
              <a:rPr lang="en-US" dirty="0" err="1">
                <a:cs typeface="Arial" pitchFamily="34" charset="0"/>
              </a:rPr>
              <a:t>begint</a:t>
            </a:r>
            <a:r>
              <a:rPr lang="en-US" dirty="0">
                <a:cs typeface="Arial" pitchFamily="34" charset="0"/>
              </a:rPr>
              <a:t> in 			het </a:t>
            </a:r>
            <a:r>
              <a:rPr lang="en-US" dirty="0" err="1">
                <a:cs typeface="Arial" pitchFamily="34" charset="0"/>
              </a:rPr>
              <a:t>centrosoom</a:t>
            </a:r>
            <a:endParaRPr lang="en-US" dirty="0">
              <a:cs typeface="Arial" pitchFamily="34" charset="0"/>
            </a:endParaRPr>
          </a:p>
          <a:p>
            <a:r>
              <a:rPr lang="en-US" dirty="0">
                <a:cs typeface="Arial" pitchFamily="34" charset="0"/>
              </a:rPr>
              <a:t>		</a:t>
            </a:r>
            <a:r>
              <a:rPr lang="en-US" b="1" dirty="0">
                <a:cs typeface="Arial" pitchFamily="34" charset="0"/>
              </a:rPr>
              <a:t>Microtubule organizing center</a:t>
            </a:r>
            <a:endParaRPr lang="el-GR" b="1" dirty="0">
              <a:cs typeface="Arial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26</a:t>
            </a:fld>
            <a:endParaRPr lang="nl-NL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nl-NL" dirty="0" err="1"/>
              <a:t>Kinetochoor</a:t>
            </a:r>
            <a:r>
              <a:rPr lang="nl-NL" dirty="0"/>
              <a:t> </a:t>
            </a:r>
            <a:r>
              <a:rPr lang="nl-NL" dirty="0" err="1"/>
              <a:t>microtubuli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70" y="1785926"/>
            <a:ext cx="5219687" cy="16930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3214678" y="3714752"/>
            <a:ext cx="2765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Het “</a:t>
            </a:r>
            <a:r>
              <a:rPr lang="nl-NL" dirty="0" err="1"/>
              <a:t>Pacman</a:t>
            </a:r>
            <a:r>
              <a:rPr lang="nl-NL" dirty="0"/>
              <a:t>”-mechanisme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t="23333" b="23333"/>
          <a:stretch>
            <a:fillRect/>
          </a:stretch>
        </p:blipFill>
        <p:spPr bwMode="auto">
          <a:xfrm>
            <a:off x="3571868" y="4286256"/>
            <a:ext cx="2143125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1785919" y="5715016"/>
            <a:ext cx="6000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Motoreiwitten in het </a:t>
            </a:r>
            <a:r>
              <a:rPr lang="nl-NL" dirty="0" err="1"/>
              <a:t>kinetochoor</a:t>
            </a:r>
            <a:r>
              <a:rPr lang="nl-NL" dirty="0"/>
              <a:t> trekken de </a:t>
            </a:r>
            <a:r>
              <a:rPr lang="nl-NL" dirty="0" err="1"/>
              <a:t>microtubulus</a:t>
            </a:r>
            <a:r>
              <a:rPr lang="nl-NL" dirty="0"/>
              <a:t> naar zich toe en breken deze af tot </a:t>
            </a:r>
            <a:r>
              <a:rPr lang="nl-NL" dirty="0" err="1"/>
              <a:t>tubuline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27</a:t>
            </a:fld>
            <a:endParaRPr lang="nl-NL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nl-NL" dirty="0" err="1"/>
              <a:t>Kinetochoor</a:t>
            </a:r>
            <a:r>
              <a:rPr lang="nl-NL" dirty="0"/>
              <a:t> </a:t>
            </a:r>
            <a:r>
              <a:rPr lang="nl-NL" dirty="0" err="1"/>
              <a:t>microtubuli</a:t>
            </a:r>
            <a:endParaRPr lang="nl-NL" dirty="0"/>
          </a:p>
        </p:txBody>
      </p:sp>
      <p:sp>
        <p:nvSpPr>
          <p:cNvPr id="17" name="TextBox 16"/>
          <p:cNvSpPr txBox="1"/>
          <p:nvPr/>
        </p:nvSpPr>
        <p:spPr>
          <a:xfrm>
            <a:off x="2625185" y="1772816"/>
            <a:ext cx="389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Alternatief: binnenhengelen (</a:t>
            </a:r>
            <a:r>
              <a:rPr lang="nl-NL" b="1" dirty="0" err="1"/>
              <a:t>reeling</a:t>
            </a:r>
            <a:r>
              <a:rPr lang="nl-NL" b="1" dirty="0"/>
              <a:t> in</a:t>
            </a:r>
            <a:r>
              <a:rPr lang="nl-NL" dirty="0"/>
              <a:t>)</a:t>
            </a:r>
          </a:p>
        </p:txBody>
      </p:sp>
      <p:pic>
        <p:nvPicPr>
          <p:cNvPr id="2050" name="Picture 2" descr="C:\Users\Jessica\AppData\Local\Microsoft\Windows\Temporary Internet Files\Content.IE5\1CJADNXI\MC900352477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611560" y="2708920"/>
            <a:ext cx="1403287" cy="1791077"/>
          </a:xfrm>
          <a:prstGeom prst="rect">
            <a:avLst/>
          </a:prstGeom>
          <a:noFill/>
        </p:spPr>
      </p:pic>
      <p:pic>
        <p:nvPicPr>
          <p:cNvPr id="8" name="Picture 28" descr="12_09aAnaphaseKinetochore-U"/>
          <p:cNvPicPr>
            <a:picLocks noChangeAspect="1" noChangeArrowheads="1"/>
          </p:cNvPicPr>
          <p:nvPr/>
        </p:nvPicPr>
        <p:blipFill>
          <a:blip r:embed="rId3" cstate="print"/>
          <a:srcRect l="1388" t="6483" r="1449" b="68880"/>
          <a:stretch>
            <a:fillRect/>
          </a:stretch>
        </p:blipFill>
        <p:spPr bwMode="auto">
          <a:xfrm>
            <a:off x="3347864" y="3429000"/>
            <a:ext cx="5000660" cy="1357322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28</a:t>
            </a:fld>
            <a:endParaRPr lang="nl-NL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nl-NL" dirty="0" err="1"/>
              <a:t>Kinetochoor</a:t>
            </a:r>
            <a:r>
              <a:rPr lang="nl-NL" dirty="0"/>
              <a:t> </a:t>
            </a:r>
            <a:r>
              <a:rPr lang="nl-NL" dirty="0" err="1"/>
              <a:t>microtubuli</a:t>
            </a:r>
            <a:endParaRPr lang="nl-NL" dirty="0"/>
          </a:p>
        </p:txBody>
      </p:sp>
      <p:pic>
        <p:nvPicPr>
          <p:cNvPr id="4" name="Picture 28" descr="12_09aAnaphaseKinetochore-U"/>
          <p:cNvPicPr>
            <a:picLocks noChangeAspect="1" noChangeArrowheads="1"/>
          </p:cNvPicPr>
          <p:nvPr/>
        </p:nvPicPr>
        <p:blipFill>
          <a:blip r:embed="rId2" cstate="print"/>
          <a:srcRect l="1388" t="6483" r="1449" b="68880"/>
          <a:stretch>
            <a:fillRect/>
          </a:stretch>
        </p:blipFill>
        <p:spPr bwMode="auto">
          <a:xfrm>
            <a:off x="3571868" y="1428736"/>
            <a:ext cx="5000660" cy="135732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1406" y="1784232"/>
            <a:ext cx="342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Hoe verplaatsen de chromosomen zich naar de polen?</a:t>
            </a:r>
          </a:p>
        </p:txBody>
      </p:sp>
      <p:pic>
        <p:nvPicPr>
          <p:cNvPr id="6" name="Picture 28" descr="12_09aAnaphaseKinetochore-U"/>
          <p:cNvPicPr>
            <a:picLocks noChangeAspect="1" noChangeArrowheads="1"/>
          </p:cNvPicPr>
          <p:nvPr/>
        </p:nvPicPr>
        <p:blipFill>
          <a:blip r:embed="rId2" cstate="print"/>
          <a:srcRect l="1388" t="71318" r="1449" b="2749"/>
          <a:stretch>
            <a:fillRect/>
          </a:stretch>
        </p:blipFill>
        <p:spPr bwMode="auto">
          <a:xfrm>
            <a:off x="3571868" y="5000636"/>
            <a:ext cx="5000660" cy="1428760"/>
          </a:xfrm>
          <a:prstGeom prst="rect">
            <a:avLst/>
          </a:prstGeom>
          <a:noFill/>
        </p:spPr>
      </p:pic>
      <p:pic>
        <p:nvPicPr>
          <p:cNvPr id="7" name="Picture 28" descr="12_09aAnaphaseKinetochore-U"/>
          <p:cNvPicPr>
            <a:picLocks noChangeAspect="1" noChangeArrowheads="1"/>
          </p:cNvPicPr>
          <p:nvPr/>
        </p:nvPicPr>
        <p:blipFill>
          <a:blip r:embed="rId2" cstate="print"/>
          <a:srcRect l="1388" t="36307" r="1449" b="39057"/>
          <a:stretch>
            <a:fillRect/>
          </a:stretch>
        </p:blipFill>
        <p:spPr bwMode="auto">
          <a:xfrm>
            <a:off x="3571868" y="3071810"/>
            <a:ext cx="5000660" cy="135732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1406" y="3427306"/>
            <a:ext cx="342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Experiment: markering op de </a:t>
            </a:r>
            <a:r>
              <a:rPr lang="nl-NL" dirty="0" err="1"/>
              <a:t>kinetochoor</a:t>
            </a:r>
            <a:r>
              <a:rPr lang="nl-NL" dirty="0"/>
              <a:t> </a:t>
            </a:r>
            <a:r>
              <a:rPr lang="nl-NL" dirty="0" err="1"/>
              <a:t>microtubuli</a:t>
            </a:r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71406" y="5143512"/>
            <a:ext cx="3571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Conclusie: in dit celtype verplaatsen de chromosomen zich richting de polen door afbraak van </a:t>
            </a:r>
            <a:r>
              <a:rPr lang="nl-NL" dirty="0" err="1"/>
              <a:t>microtubuli</a:t>
            </a:r>
            <a:r>
              <a:rPr lang="nl-NL" dirty="0"/>
              <a:t> aan de </a:t>
            </a:r>
            <a:r>
              <a:rPr lang="nl-NL" dirty="0" err="1"/>
              <a:t>kinetochoorzijden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29</a:t>
            </a:fld>
            <a:endParaRPr lang="nl-N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3528" y="1628800"/>
            <a:ext cx="5040560" cy="4320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Celcyclus</a:t>
            </a:r>
          </a:p>
        </p:txBody>
      </p:sp>
      <p:pic>
        <p:nvPicPr>
          <p:cNvPr id="5" name="Picture 4" descr="celcyclus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1772816"/>
            <a:ext cx="4740883" cy="39986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90692" y="1700808"/>
            <a:ext cx="34017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Celdeling is essentieel voor de continuïteit van leven. 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Celdeling is onderdeel van de </a:t>
            </a:r>
            <a:r>
              <a:rPr lang="nl-NL" b="1" dirty="0"/>
              <a:t>celcyclus</a:t>
            </a:r>
            <a:r>
              <a:rPr lang="nl-NL" dirty="0"/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3</a:t>
            </a:fld>
            <a:endParaRPr lang="nl-NL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nl-NL" dirty="0" err="1"/>
              <a:t>Cytokinese</a:t>
            </a:r>
            <a:r>
              <a:rPr lang="nl-NL" dirty="0"/>
              <a:t> in dierlijke cellen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429124" y="1357298"/>
            <a:ext cx="4214842" cy="5286412"/>
            <a:chOff x="2928926" y="1357298"/>
            <a:chExt cx="4214842" cy="5286412"/>
          </a:xfrm>
        </p:grpSpPr>
        <p:sp>
          <p:nvSpPr>
            <p:cNvPr id="35" name="Rectangle 34"/>
            <p:cNvSpPr/>
            <p:nvPr/>
          </p:nvSpPr>
          <p:spPr>
            <a:xfrm>
              <a:off x="2928926" y="1357298"/>
              <a:ext cx="4214842" cy="52864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5" name="Picture 52" descr="12_10aCytokinesis-U"/>
            <p:cNvPicPr>
              <a:picLocks noChangeAspect="1" noChangeArrowheads="1"/>
            </p:cNvPicPr>
            <p:nvPr/>
          </p:nvPicPr>
          <p:blipFill>
            <a:blip r:embed="rId2" cstate="print"/>
            <a:srcRect b="2819"/>
            <a:stretch>
              <a:fillRect/>
            </a:stretch>
          </p:blipFill>
          <p:spPr bwMode="auto">
            <a:xfrm>
              <a:off x="3067151" y="1428735"/>
              <a:ext cx="3979762" cy="5143537"/>
            </a:xfrm>
            <a:prstGeom prst="rect">
              <a:avLst/>
            </a:prstGeom>
            <a:noFill/>
          </p:spPr>
        </p:pic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3143240" y="1500174"/>
              <a:ext cx="2582075" cy="2335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latin typeface="Arial" charset="0"/>
                </a:rPr>
                <a:t>(a) Cleavage of an animal cell (SEM)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3214678" y="4214818"/>
              <a:ext cx="1198240" cy="179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>
                <a:lnSpc>
                  <a:spcPct val="90000"/>
                </a:lnSpc>
              </a:pPr>
              <a:r>
                <a:rPr lang="en-US" sz="1800" dirty="0">
                  <a:latin typeface="Arial" charset="0"/>
                </a:rPr>
                <a:t>Cleavage furrow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3143240" y="6143644"/>
              <a:ext cx="1511430" cy="426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>
                <a:lnSpc>
                  <a:spcPct val="90000"/>
                </a:lnSpc>
              </a:pPr>
              <a:r>
                <a:rPr lang="en-US" sz="1800" dirty="0">
                  <a:latin typeface="Arial" charset="0"/>
                </a:rPr>
                <a:t>Contractile ring of</a:t>
              </a:r>
              <a:br>
                <a:rPr lang="en-US" sz="1800" dirty="0">
                  <a:latin typeface="Arial" charset="0"/>
                </a:rPr>
              </a:br>
              <a:r>
                <a:rPr lang="en-US" sz="1800" dirty="0">
                  <a:latin typeface="Arial" charset="0"/>
                </a:rPr>
                <a:t>microfilaments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5500694" y="6334941"/>
              <a:ext cx="1257399" cy="237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>
                <a:lnSpc>
                  <a:spcPct val="90000"/>
                </a:lnSpc>
              </a:pPr>
              <a:r>
                <a:rPr lang="en-US" sz="1800" dirty="0">
                  <a:latin typeface="Arial" charset="0"/>
                </a:rPr>
                <a:t>Daughter cells</a:t>
              </a:r>
            </a:p>
          </p:txBody>
        </p:sp>
        <p:sp>
          <p:nvSpPr>
            <p:cNvPr id="10" name="Text Box 23"/>
            <p:cNvSpPr txBox="1">
              <a:spLocks noChangeArrowheads="1"/>
            </p:cNvSpPr>
            <p:nvPr/>
          </p:nvSpPr>
          <p:spPr bwMode="auto">
            <a:xfrm>
              <a:off x="5932328" y="4250270"/>
              <a:ext cx="525463" cy="158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>
                <a:lnSpc>
                  <a:spcPct val="90000"/>
                </a:lnSpc>
              </a:pPr>
              <a:r>
                <a:rPr lang="en-US" sz="1800" dirty="0">
                  <a:latin typeface="Arial" charset="0"/>
                </a:rPr>
                <a:t>100 </a:t>
              </a:r>
              <a:r>
                <a:rPr lang="en-US" sz="1800" dirty="0">
                  <a:latin typeface="Arial" charset="0"/>
                  <a:sym typeface="Symbol" pitchFamily="84" charset="2"/>
                </a:rPr>
                <a:t></a:t>
              </a:r>
              <a:r>
                <a:rPr lang="en-US" sz="1800" dirty="0">
                  <a:latin typeface="Arial" charset="0"/>
                </a:rPr>
                <a:t>m</a:t>
              </a:r>
            </a:p>
          </p:txBody>
        </p:sp>
        <p:sp>
          <p:nvSpPr>
            <p:cNvPr id="11" name="Line 41"/>
            <p:cNvSpPr>
              <a:spLocks noChangeShapeType="1"/>
            </p:cNvSpPr>
            <p:nvPr/>
          </p:nvSpPr>
          <p:spPr bwMode="auto">
            <a:xfrm flipH="1">
              <a:off x="3645685" y="3080772"/>
              <a:ext cx="1091524" cy="1075646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" name="Line 42"/>
            <p:cNvSpPr>
              <a:spLocks noChangeShapeType="1"/>
            </p:cNvSpPr>
            <p:nvPr/>
          </p:nvSpPr>
          <p:spPr bwMode="auto">
            <a:xfrm flipH="1">
              <a:off x="3643306" y="3071810"/>
              <a:ext cx="1106603" cy="10909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3" name="Line 43"/>
            <p:cNvSpPr>
              <a:spLocks noChangeShapeType="1"/>
            </p:cNvSpPr>
            <p:nvPr/>
          </p:nvSpPr>
          <p:spPr bwMode="auto">
            <a:xfrm>
              <a:off x="3571868" y="4500570"/>
              <a:ext cx="328269" cy="4580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4" name="Line 44"/>
            <p:cNvSpPr>
              <a:spLocks noChangeShapeType="1"/>
            </p:cNvSpPr>
            <p:nvPr/>
          </p:nvSpPr>
          <p:spPr bwMode="auto">
            <a:xfrm flipH="1">
              <a:off x="3357554" y="5357826"/>
              <a:ext cx="549822" cy="7451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5" name="Line 45"/>
            <p:cNvSpPr>
              <a:spLocks noChangeShapeType="1"/>
            </p:cNvSpPr>
            <p:nvPr/>
          </p:nvSpPr>
          <p:spPr bwMode="auto">
            <a:xfrm>
              <a:off x="5583668" y="5748389"/>
              <a:ext cx="405987" cy="46828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6" name="Line 46"/>
            <p:cNvSpPr>
              <a:spLocks noChangeShapeType="1"/>
            </p:cNvSpPr>
            <p:nvPr/>
          </p:nvSpPr>
          <p:spPr bwMode="auto">
            <a:xfrm flipH="1">
              <a:off x="6110647" y="5771297"/>
              <a:ext cx="328270" cy="4580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" name="Line 47"/>
            <p:cNvSpPr>
              <a:spLocks noChangeShapeType="1"/>
            </p:cNvSpPr>
            <p:nvPr/>
          </p:nvSpPr>
          <p:spPr bwMode="auto">
            <a:xfrm>
              <a:off x="6000760" y="4111864"/>
              <a:ext cx="0" cy="854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8" name="Line 48"/>
            <p:cNvSpPr>
              <a:spLocks noChangeShapeType="1"/>
            </p:cNvSpPr>
            <p:nvPr/>
          </p:nvSpPr>
          <p:spPr bwMode="auto">
            <a:xfrm>
              <a:off x="6394292" y="4111864"/>
              <a:ext cx="0" cy="854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9" name="Line 49"/>
            <p:cNvSpPr>
              <a:spLocks noChangeShapeType="1"/>
            </p:cNvSpPr>
            <p:nvPr/>
          </p:nvSpPr>
          <p:spPr bwMode="auto">
            <a:xfrm>
              <a:off x="6000760" y="4143380"/>
              <a:ext cx="39670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85721" y="1500174"/>
            <a:ext cx="400052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Cytokinese</a:t>
            </a:r>
            <a:r>
              <a:rPr lang="nl-NL" dirty="0"/>
              <a:t> ontstaat door </a:t>
            </a:r>
            <a:r>
              <a:rPr lang="nl-NL" b="1" dirty="0"/>
              <a:t>klieving</a:t>
            </a:r>
            <a:r>
              <a:rPr lang="nl-NL" dirty="0"/>
              <a:t>. </a:t>
            </a:r>
          </a:p>
          <a:p>
            <a:endParaRPr lang="nl-NL" dirty="0"/>
          </a:p>
          <a:p>
            <a:r>
              <a:rPr lang="nl-NL" dirty="0"/>
              <a:t>Een ringstructuur op de plek waar eerst het </a:t>
            </a:r>
            <a:r>
              <a:rPr lang="nl-NL" dirty="0" err="1"/>
              <a:t>metafasevlak</a:t>
            </a:r>
            <a:r>
              <a:rPr lang="nl-NL" dirty="0"/>
              <a:t> zat trekt zich samen en trekt hierbij de membranen naar elkaar toe. </a:t>
            </a:r>
          </a:p>
          <a:p>
            <a:endParaRPr lang="nl-NL" dirty="0"/>
          </a:p>
          <a:p>
            <a:r>
              <a:rPr lang="nl-NL" dirty="0"/>
              <a:t>De ringstructuur bestaat uit </a:t>
            </a:r>
            <a:r>
              <a:rPr lang="nl-NL" b="1" dirty="0" err="1"/>
              <a:t>actine</a:t>
            </a:r>
            <a:r>
              <a:rPr lang="nl-NL" b="1" dirty="0"/>
              <a:t> microfilamenten</a:t>
            </a:r>
            <a:r>
              <a:rPr lang="nl-NL" dirty="0"/>
              <a:t> en </a:t>
            </a:r>
            <a:r>
              <a:rPr lang="nl-NL" b="1" dirty="0" err="1"/>
              <a:t>myosine</a:t>
            </a:r>
            <a:r>
              <a:rPr lang="nl-NL" dirty="0"/>
              <a:t>. Deze trekt zich samen, zodat de ring steeds smaller wordt.</a:t>
            </a:r>
          </a:p>
          <a:p>
            <a:endParaRPr lang="nl-NL" b="1" dirty="0"/>
          </a:p>
          <a:p>
            <a:r>
              <a:rPr lang="nl-NL" dirty="0"/>
              <a:t>Hierdoor ontstaat een </a:t>
            </a:r>
            <a:r>
              <a:rPr lang="nl-NL" b="1" dirty="0" err="1"/>
              <a:t>klievingsgroef</a:t>
            </a:r>
            <a:r>
              <a:rPr lang="nl-NL" dirty="0"/>
              <a:t>. 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Uiteindelijk is de ring zo smal dat de twee cellen los van elkaar komen.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30</a:t>
            </a:fld>
            <a:endParaRPr lang="nl-NL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nl-NL" dirty="0" err="1"/>
              <a:t>Cytokinese</a:t>
            </a:r>
            <a:r>
              <a:rPr lang="nl-NL" dirty="0"/>
              <a:t> in plantencellen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r="3088"/>
          <a:stretch>
            <a:fillRect/>
          </a:stretch>
        </p:blipFill>
        <p:spPr bwMode="auto">
          <a:xfrm>
            <a:off x="4500562" y="1285860"/>
            <a:ext cx="4071966" cy="52482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14283" y="1285860"/>
            <a:ext cx="407196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Planten hebben een </a:t>
            </a:r>
            <a:r>
              <a:rPr lang="nl-NL" b="1" dirty="0"/>
              <a:t>celwand</a:t>
            </a:r>
            <a:r>
              <a:rPr lang="nl-NL" dirty="0"/>
              <a:t>. </a:t>
            </a:r>
          </a:p>
          <a:p>
            <a:endParaRPr lang="nl-NL" dirty="0"/>
          </a:p>
          <a:p>
            <a:r>
              <a:rPr lang="nl-NL" dirty="0"/>
              <a:t>In planten ontstaat </a:t>
            </a:r>
            <a:r>
              <a:rPr lang="nl-NL" b="1" dirty="0"/>
              <a:t>geen </a:t>
            </a:r>
            <a:r>
              <a:rPr lang="nl-NL" b="1" dirty="0" err="1"/>
              <a:t>klievingsgroef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b="1" dirty="0"/>
              <a:t>Blaasjes</a:t>
            </a:r>
            <a:r>
              <a:rPr lang="nl-NL" dirty="0"/>
              <a:t> met </a:t>
            </a:r>
            <a:r>
              <a:rPr lang="nl-NL" b="1" dirty="0"/>
              <a:t>celwandmateriaal</a:t>
            </a:r>
            <a:r>
              <a:rPr lang="nl-NL" dirty="0"/>
              <a:t> afkomstig van het </a:t>
            </a:r>
            <a:r>
              <a:rPr lang="nl-NL" b="1" dirty="0" err="1"/>
              <a:t>Golgi</a:t>
            </a:r>
            <a:r>
              <a:rPr lang="nl-NL" b="1" dirty="0"/>
              <a:t> apparaat </a:t>
            </a:r>
            <a:r>
              <a:rPr lang="nl-NL" dirty="0"/>
              <a:t>bewegen zich via </a:t>
            </a:r>
            <a:r>
              <a:rPr lang="nl-NL" dirty="0" err="1"/>
              <a:t>microtubuli</a:t>
            </a:r>
            <a:r>
              <a:rPr lang="nl-NL" dirty="0"/>
              <a:t> naar het metafase vlak. Daar voegen ze zich samen en ontstaat de </a:t>
            </a:r>
            <a:r>
              <a:rPr lang="nl-NL" b="1" dirty="0"/>
              <a:t>celplaat</a:t>
            </a:r>
            <a:r>
              <a:rPr lang="nl-NL" dirty="0"/>
              <a:t>. </a:t>
            </a:r>
          </a:p>
          <a:p>
            <a:endParaRPr lang="nl-NL" dirty="0"/>
          </a:p>
          <a:p>
            <a:r>
              <a:rPr lang="nl-NL" dirty="0"/>
              <a:t>De celplaat groeit door totdat een volledige nieuwe </a:t>
            </a:r>
            <a:r>
              <a:rPr lang="nl-NL" b="1" dirty="0"/>
              <a:t>celwand</a:t>
            </a:r>
            <a:r>
              <a:rPr lang="nl-NL" dirty="0"/>
              <a:t> ontstaat die de twee dochtercellen van elkaar scheidt.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31</a:t>
            </a:fld>
            <a:endParaRPr lang="nl-NL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213" y="1933590"/>
            <a:ext cx="8791575" cy="3638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16"/>
            <a:ext cx="8229600" cy="1143000"/>
          </a:xfrm>
        </p:spPr>
        <p:txBody>
          <a:bodyPr/>
          <a:lstStyle/>
          <a:p>
            <a:r>
              <a:rPr lang="nl-NL" dirty="0"/>
              <a:t>Mitose in plantencellen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32</a:t>
            </a:fld>
            <a:endParaRPr lang="nl-N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Celdeling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nl-NL" sz="2000" dirty="0"/>
              <a:t>Mitose</a:t>
            </a:r>
          </a:p>
          <a:p>
            <a:pPr>
              <a:buNone/>
            </a:pPr>
            <a:r>
              <a:rPr lang="nl-NL" sz="2000" dirty="0"/>
              <a:t>		- Komt voor in alle niet-geslachtscellen (</a:t>
            </a:r>
            <a:r>
              <a:rPr lang="nl-NL" sz="2000" b="1" dirty="0"/>
              <a:t>somatische cellen</a:t>
            </a:r>
            <a:r>
              <a:rPr lang="nl-NL" sz="2000" dirty="0"/>
              <a:t>)</a:t>
            </a:r>
          </a:p>
          <a:p>
            <a:pPr>
              <a:buNone/>
            </a:pPr>
            <a:r>
              <a:rPr lang="nl-NL" sz="2000" dirty="0"/>
              <a:t>		- Dochtercellen zijn </a:t>
            </a:r>
            <a:r>
              <a:rPr lang="nl-NL" sz="2000" b="1" dirty="0"/>
              <a:t>genetisch identiek</a:t>
            </a:r>
          </a:p>
          <a:p>
            <a:pPr>
              <a:buNone/>
            </a:pPr>
            <a:r>
              <a:rPr lang="nl-NL" sz="2000" dirty="0"/>
              <a:t>		- Er gaat </a:t>
            </a:r>
            <a:r>
              <a:rPr lang="nl-NL" sz="2000" b="1" dirty="0"/>
              <a:t>geen</a:t>
            </a:r>
            <a:r>
              <a:rPr lang="nl-NL" sz="2000" dirty="0"/>
              <a:t> erfelijk materiaal verloren</a:t>
            </a:r>
          </a:p>
          <a:p>
            <a:pPr>
              <a:buNone/>
            </a:pPr>
            <a:endParaRPr lang="nl-NL" sz="2000" dirty="0"/>
          </a:p>
          <a:p>
            <a:pPr>
              <a:buFontTx/>
              <a:buChar char="-"/>
            </a:pPr>
            <a:r>
              <a:rPr lang="nl-NL" sz="2000" dirty="0"/>
              <a:t>Meiose</a:t>
            </a:r>
          </a:p>
          <a:p>
            <a:pPr lvl="2">
              <a:buFontTx/>
              <a:buChar char="-"/>
            </a:pPr>
            <a:r>
              <a:rPr lang="nl-NL" sz="2000" dirty="0"/>
              <a:t>Komt alleen voor bij de productie van </a:t>
            </a:r>
            <a:r>
              <a:rPr lang="nl-NL" sz="2000" b="1" dirty="0"/>
              <a:t>geslachtscellen </a:t>
            </a:r>
            <a:r>
              <a:rPr lang="nl-NL" sz="2000" dirty="0"/>
              <a:t>(</a:t>
            </a:r>
            <a:r>
              <a:rPr lang="nl-NL" sz="2000" b="1" dirty="0"/>
              <a:t>gameten</a:t>
            </a:r>
            <a:r>
              <a:rPr lang="nl-NL" sz="2000" dirty="0"/>
              <a:t>)</a:t>
            </a:r>
          </a:p>
          <a:p>
            <a:pPr lvl="2">
              <a:buFontTx/>
              <a:buChar char="-"/>
            </a:pPr>
            <a:r>
              <a:rPr lang="nl-NL" sz="2000" dirty="0"/>
              <a:t>Dochtercellen zijn </a:t>
            </a:r>
            <a:r>
              <a:rPr lang="nl-NL" sz="2000" b="1" dirty="0"/>
              <a:t>genetisch </a:t>
            </a:r>
            <a:r>
              <a:rPr lang="nl-NL" sz="2000" b="1" u="sng" dirty="0"/>
              <a:t>niet</a:t>
            </a:r>
            <a:r>
              <a:rPr lang="nl-NL" sz="2000" b="1" dirty="0"/>
              <a:t> identiek</a:t>
            </a:r>
          </a:p>
          <a:p>
            <a:pPr lvl="2">
              <a:buFontTx/>
              <a:buChar char="-"/>
            </a:pPr>
            <a:r>
              <a:rPr lang="nl-NL" sz="2000" dirty="0"/>
              <a:t>Dochtercellen bevatten maar de helft van het genetisch materiaal (</a:t>
            </a:r>
            <a:r>
              <a:rPr lang="nl-NL" sz="2000" b="1" dirty="0"/>
              <a:t>haploïd</a:t>
            </a:r>
            <a:r>
              <a:rPr lang="nl-NL" sz="2000" dirty="0"/>
              <a:t>)</a:t>
            </a:r>
          </a:p>
          <a:p>
            <a:pPr lvl="3">
              <a:buNone/>
            </a:pPr>
            <a:endParaRPr lang="nl-NL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4</a:t>
            </a:fld>
            <a:endParaRPr lang="nl-N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619672" y="4437112"/>
            <a:ext cx="3024336" cy="23042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323528" y="1124744"/>
            <a:ext cx="3024336" cy="23042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Celdeling</a:t>
            </a:r>
          </a:p>
        </p:txBody>
      </p:sp>
      <p:pic>
        <p:nvPicPr>
          <p:cNvPr id="4" name="Picture 5" descr="12_02CellDivFunctions_CL.jpg"/>
          <p:cNvPicPr>
            <a:picLocks noChangeAspect="1" noChangeArrowheads="1"/>
          </p:cNvPicPr>
          <p:nvPr/>
        </p:nvPicPr>
        <p:blipFill>
          <a:blip r:embed="rId2" cstate="print"/>
          <a:srcRect r="67641" b="19954"/>
          <a:stretch>
            <a:fillRect/>
          </a:stretch>
        </p:blipFill>
        <p:spPr bwMode="auto">
          <a:xfrm>
            <a:off x="395536" y="1196752"/>
            <a:ext cx="2910607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5400562" y="1124744"/>
            <a:ext cx="3024336" cy="2304256"/>
            <a:chOff x="5400562" y="1052736"/>
            <a:chExt cx="3024336" cy="2304256"/>
          </a:xfrm>
        </p:grpSpPr>
        <p:sp>
          <p:nvSpPr>
            <p:cNvPr id="8" name="Rectangle 7"/>
            <p:cNvSpPr/>
            <p:nvPr/>
          </p:nvSpPr>
          <p:spPr>
            <a:xfrm>
              <a:off x="5400562" y="1052736"/>
              <a:ext cx="3024336" cy="2304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5" name="Picture 5" descr="12_02CellDivFunctions_CL.jpg"/>
            <p:cNvPicPr>
              <a:picLocks noChangeAspect="1" noChangeArrowheads="1"/>
            </p:cNvPicPr>
            <p:nvPr/>
          </p:nvPicPr>
          <p:blipFill>
            <a:blip r:embed="rId2" cstate="print"/>
            <a:srcRect l="33461" r="33797" b="19954"/>
            <a:stretch>
              <a:fillRect/>
            </a:stretch>
          </p:blipFill>
          <p:spPr bwMode="auto">
            <a:xfrm>
              <a:off x="5436096" y="1124744"/>
              <a:ext cx="2945081" cy="2160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Picture 5" descr="12_02CellDivFunctions_CL.jpg"/>
          <p:cNvPicPr>
            <a:picLocks noChangeAspect="1" noChangeArrowheads="1"/>
          </p:cNvPicPr>
          <p:nvPr/>
        </p:nvPicPr>
        <p:blipFill>
          <a:blip r:embed="rId2" cstate="print"/>
          <a:srcRect l="67849" t="-621" b="20575"/>
          <a:stretch>
            <a:fillRect/>
          </a:stretch>
        </p:blipFill>
        <p:spPr bwMode="auto">
          <a:xfrm>
            <a:off x="1660369" y="4509120"/>
            <a:ext cx="2891887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51520" y="3429000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/>
              <a:t>Voortplanting.</a:t>
            </a:r>
            <a:r>
              <a:rPr lang="nl-NL" dirty="0"/>
              <a:t> Een amoebe (eencellige eukaryoot) deelt tot twee individuele organismen.</a:t>
            </a:r>
            <a:endParaRPr lang="nl-NL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148064" y="3501008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/>
              <a:t>Groei en ontwikkeling</a:t>
            </a:r>
            <a:r>
              <a:rPr lang="nl-NL" dirty="0"/>
              <a:t>. Embryonale cellen van een </a:t>
            </a:r>
            <a:r>
              <a:rPr lang="nl-NL" dirty="0" err="1"/>
              <a:t>sanddollar</a:t>
            </a:r>
            <a:r>
              <a:rPr lang="nl-NL" dirty="0"/>
              <a:t> delen na de bevruchting.</a:t>
            </a:r>
            <a:endParaRPr lang="nl-NL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716016" y="4869160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/>
              <a:t>Weefsel vernieuwing. </a:t>
            </a:r>
            <a:r>
              <a:rPr lang="nl-NL" dirty="0"/>
              <a:t>Delende beenmergcellen leiden tot de vorming van nieuwe bloedcellen.</a:t>
            </a:r>
            <a:endParaRPr lang="nl-NL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5</a:t>
            </a:fld>
            <a:endParaRPr lang="nl-N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Het genoom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nl-NL" sz="2000" i="1" dirty="0"/>
              <a:t>n</a:t>
            </a:r>
            <a:r>
              <a:rPr lang="nl-NL" sz="2000" dirty="0"/>
              <a:t> is het </a:t>
            </a:r>
            <a:r>
              <a:rPr lang="nl-NL" sz="2000" b="1" dirty="0"/>
              <a:t>aantal</a:t>
            </a:r>
            <a:r>
              <a:rPr lang="nl-NL" sz="2000" dirty="0"/>
              <a:t> chromosomen in een </a:t>
            </a:r>
            <a:r>
              <a:rPr lang="nl-NL" sz="2000" b="1" dirty="0" err="1"/>
              <a:t>haploïde</a:t>
            </a:r>
            <a:r>
              <a:rPr lang="nl-NL" sz="2000" b="1" dirty="0"/>
              <a:t> cel</a:t>
            </a:r>
            <a:r>
              <a:rPr lang="nl-NL" sz="2000" dirty="0"/>
              <a:t>.</a:t>
            </a:r>
          </a:p>
          <a:p>
            <a:pPr>
              <a:buNone/>
            </a:pPr>
            <a:endParaRPr lang="nl-NL" sz="2000" i="1" dirty="0"/>
          </a:p>
          <a:p>
            <a:pPr>
              <a:buNone/>
            </a:pPr>
            <a:r>
              <a:rPr lang="nl-NL" sz="2000" dirty="0"/>
              <a:t>De meeste eukaryote cellen zijn </a:t>
            </a:r>
            <a:r>
              <a:rPr lang="nl-NL" sz="2000" b="1" dirty="0" err="1"/>
              <a:t>diploïd</a:t>
            </a:r>
            <a:r>
              <a:rPr lang="nl-NL" sz="2000" dirty="0"/>
              <a:t>: elke </a:t>
            </a:r>
            <a:r>
              <a:rPr lang="nl-NL" sz="2000" b="1" dirty="0"/>
              <a:t>somatische</a:t>
            </a:r>
            <a:r>
              <a:rPr lang="nl-NL" sz="2000" dirty="0"/>
              <a:t> </a:t>
            </a:r>
            <a:r>
              <a:rPr lang="nl-NL" sz="2000" b="1" dirty="0"/>
              <a:t>cel </a:t>
            </a:r>
            <a:r>
              <a:rPr lang="nl-NL" sz="2000" dirty="0"/>
              <a:t>(niet-geslachtscel) bevat van elk chromosoom twee exemplaren (één van de vader en één van de moeder). Dit heten </a:t>
            </a:r>
            <a:r>
              <a:rPr lang="nl-NL" sz="2000" b="1" dirty="0"/>
              <a:t>homologe chromosomen</a:t>
            </a:r>
            <a:r>
              <a:rPr lang="nl-NL" sz="2000" dirty="0"/>
              <a:t>. 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De </a:t>
            </a:r>
            <a:r>
              <a:rPr lang="nl-NL" sz="2000" b="1" dirty="0"/>
              <a:t>gameten </a:t>
            </a:r>
            <a:r>
              <a:rPr lang="nl-NL" sz="2000" dirty="0"/>
              <a:t>(geslachtscellen) zijn </a:t>
            </a:r>
            <a:r>
              <a:rPr lang="nl-NL" sz="2000" b="1" dirty="0" err="1"/>
              <a:t>haploïd</a:t>
            </a:r>
            <a:r>
              <a:rPr lang="nl-NL" sz="2000" dirty="0"/>
              <a:t>: de chromosomen van beide ouders zijn met elkaar gerecombineerd. Elke geslachtscel bevat van elk chromosoom maar één exemplaar.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Na de bevruchting ontstaat een </a:t>
            </a:r>
            <a:r>
              <a:rPr lang="nl-NL" sz="2000" b="1" dirty="0" err="1"/>
              <a:t>zygoot</a:t>
            </a:r>
            <a:r>
              <a:rPr lang="nl-NL" sz="2000" dirty="0"/>
              <a:t>, die </a:t>
            </a:r>
            <a:r>
              <a:rPr lang="nl-NL" sz="2000" b="1" dirty="0" err="1"/>
              <a:t>diploïd</a:t>
            </a:r>
            <a:r>
              <a:rPr lang="nl-NL" sz="2000" b="1" dirty="0"/>
              <a:t> </a:t>
            </a:r>
            <a:r>
              <a:rPr lang="nl-NL" sz="2000" dirty="0"/>
              <a:t>is: een </a:t>
            </a:r>
            <a:r>
              <a:rPr lang="nl-NL" sz="2000" dirty="0" err="1"/>
              <a:t>haploïde</a:t>
            </a:r>
            <a:r>
              <a:rPr lang="nl-NL" sz="2000" dirty="0"/>
              <a:t> eicel en een </a:t>
            </a:r>
            <a:r>
              <a:rPr lang="nl-NL" sz="2000" dirty="0" err="1"/>
              <a:t>haploïde</a:t>
            </a:r>
            <a:r>
              <a:rPr lang="nl-NL" sz="2000" dirty="0"/>
              <a:t> zaadcel worden samen één diploïde cel.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6</a:t>
            </a:fld>
            <a:endParaRPr lang="nl-N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Oefening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nl-NL" sz="2000" i="1" dirty="0"/>
              <a:t>n</a:t>
            </a:r>
            <a:r>
              <a:rPr lang="nl-NL" sz="2000" dirty="0"/>
              <a:t> = 23 in de mens. </a:t>
            </a:r>
          </a:p>
          <a:p>
            <a:pPr>
              <a:buNone/>
            </a:pPr>
            <a:endParaRPr lang="nl-NL" sz="2000" i="1" dirty="0"/>
          </a:p>
          <a:p>
            <a:pPr>
              <a:buNone/>
            </a:pPr>
            <a:r>
              <a:rPr lang="nl-NL" sz="2000" dirty="0"/>
              <a:t>- 	Hoeveel chromosomen zitten er in een </a:t>
            </a:r>
            <a:r>
              <a:rPr lang="nl-NL" sz="2000" b="1" dirty="0"/>
              <a:t>somatische cel</a:t>
            </a:r>
            <a:r>
              <a:rPr lang="nl-NL" sz="2000" dirty="0"/>
              <a:t>? </a:t>
            </a:r>
          </a:p>
          <a:p>
            <a:pPr>
              <a:buNone/>
            </a:pPr>
            <a:endParaRPr lang="nl-NL" sz="2000" dirty="0"/>
          </a:p>
          <a:p>
            <a:pPr>
              <a:buFontTx/>
              <a:buChar char="-"/>
            </a:pPr>
            <a:r>
              <a:rPr lang="nl-NL" sz="2000" dirty="0"/>
              <a:t>Hoeveel chromosomen zitten er in een </a:t>
            </a:r>
            <a:r>
              <a:rPr lang="nl-NL" sz="2000" b="1" dirty="0"/>
              <a:t>gameet</a:t>
            </a:r>
            <a:r>
              <a:rPr lang="nl-NL" sz="2000" dirty="0"/>
              <a:t>?</a:t>
            </a:r>
          </a:p>
          <a:p>
            <a:pPr>
              <a:buFontTx/>
              <a:buChar char="-"/>
            </a:pPr>
            <a:endParaRPr lang="nl-NL" sz="2000" dirty="0"/>
          </a:p>
          <a:p>
            <a:pPr>
              <a:buFontTx/>
              <a:buChar char="-"/>
            </a:pPr>
            <a:r>
              <a:rPr lang="nl-NL" sz="2000" dirty="0"/>
              <a:t>Hoeveel chromosomen zitten er in een </a:t>
            </a:r>
            <a:r>
              <a:rPr lang="nl-NL" sz="2000" b="1" dirty="0" err="1"/>
              <a:t>zygoot</a:t>
            </a:r>
            <a:r>
              <a:rPr lang="nl-NL" sz="2000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7</a:t>
            </a:fld>
            <a:endParaRPr lang="nl-N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8</a:t>
            </a:fld>
            <a:endParaRPr lang="nl-NL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nl-NL" sz="2000" i="1" dirty="0"/>
              <a:t>n</a:t>
            </a:r>
            <a:r>
              <a:rPr lang="nl-NL" sz="2000" dirty="0"/>
              <a:t> = 23 in de mens. </a:t>
            </a:r>
          </a:p>
          <a:p>
            <a:pPr>
              <a:buFont typeface="Arial" pitchFamily="34" charset="0"/>
              <a:buNone/>
            </a:pPr>
            <a:endParaRPr lang="nl-NL" sz="2000" i="1" dirty="0"/>
          </a:p>
          <a:p>
            <a:pPr>
              <a:buFontTx/>
              <a:buChar char="-"/>
            </a:pPr>
            <a:r>
              <a:rPr lang="nl-NL" sz="2000" dirty="0"/>
              <a:t>Hoeveel chromosomen zitten er in een </a:t>
            </a:r>
            <a:r>
              <a:rPr lang="nl-NL" sz="2000" b="1" dirty="0"/>
              <a:t>somatische cel</a:t>
            </a:r>
            <a:r>
              <a:rPr lang="nl-NL" sz="2000" dirty="0"/>
              <a:t>? </a:t>
            </a:r>
          </a:p>
          <a:p>
            <a:pPr>
              <a:buFontTx/>
              <a:buChar char="-"/>
            </a:pPr>
            <a:r>
              <a:rPr lang="nl-NL" sz="2000" dirty="0">
                <a:solidFill>
                  <a:srgbClr val="FF0000"/>
                </a:solidFill>
              </a:rPr>
              <a:t>2n</a:t>
            </a:r>
          </a:p>
          <a:p>
            <a:pPr>
              <a:buFont typeface="Arial" pitchFamily="34" charset="0"/>
              <a:buNone/>
            </a:pPr>
            <a:endParaRPr lang="nl-NL" sz="2000" dirty="0"/>
          </a:p>
          <a:p>
            <a:pPr>
              <a:buFontTx/>
              <a:buChar char="-"/>
            </a:pPr>
            <a:r>
              <a:rPr lang="nl-NL" sz="2000" dirty="0"/>
              <a:t>Hoeveel chromosomen zitten er in een </a:t>
            </a:r>
            <a:r>
              <a:rPr lang="nl-NL" sz="2000" b="1" dirty="0"/>
              <a:t>gameet</a:t>
            </a:r>
            <a:r>
              <a:rPr lang="nl-NL" sz="2000" dirty="0"/>
              <a:t>?</a:t>
            </a:r>
          </a:p>
          <a:p>
            <a:pPr>
              <a:buFontTx/>
              <a:buChar char="-"/>
            </a:pPr>
            <a:r>
              <a:rPr lang="nl-NL" sz="2000" dirty="0">
                <a:solidFill>
                  <a:srgbClr val="FF0000"/>
                </a:solidFill>
              </a:rPr>
              <a:t>1n</a:t>
            </a:r>
          </a:p>
          <a:p>
            <a:pPr>
              <a:buFontTx/>
              <a:buChar char="-"/>
            </a:pPr>
            <a:endParaRPr lang="nl-NL" sz="2000" dirty="0"/>
          </a:p>
          <a:p>
            <a:pPr>
              <a:buFontTx/>
              <a:buChar char="-"/>
            </a:pPr>
            <a:r>
              <a:rPr lang="nl-NL" sz="2000" dirty="0"/>
              <a:t>Hoeveel chromosomen zitten er in een </a:t>
            </a:r>
            <a:r>
              <a:rPr lang="nl-NL" sz="2000" b="1" dirty="0"/>
              <a:t>zygoot</a:t>
            </a:r>
            <a:r>
              <a:rPr lang="nl-NL" sz="2000" dirty="0"/>
              <a:t>?</a:t>
            </a:r>
          </a:p>
          <a:p>
            <a:pPr>
              <a:buFontTx/>
              <a:buChar char="-"/>
            </a:pPr>
            <a:r>
              <a:rPr lang="nl-NL" sz="2000" dirty="0">
                <a:solidFill>
                  <a:srgbClr val="FF0000"/>
                </a:solidFill>
              </a:rPr>
              <a:t>2n</a:t>
            </a:r>
          </a:p>
        </p:txBody>
      </p:sp>
    </p:spTree>
    <p:extLst>
      <p:ext uri="{BB962C8B-B14F-4D97-AF65-F5344CB8AC3E}">
        <p14:creationId xmlns:p14="http://schemas.microsoft.com/office/powerpoint/2010/main" val="1208139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nl-NL" dirty="0"/>
              <a:t>Het genoom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Al het DNA van de cel noemen we het </a:t>
            </a:r>
            <a:r>
              <a:rPr lang="nl-NL" sz="2000" b="1" dirty="0"/>
              <a:t>genoom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Bacteriën:	één circulair genoom: nucleoïd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Eukaryoten: 	DNA is verdeeld in </a:t>
            </a:r>
            <a:r>
              <a:rPr lang="nl-NL" sz="2000" b="1" dirty="0"/>
              <a:t>chromosomen</a:t>
            </a:r>
            <a:endParaRPr lang="nl-NL" sz="2000" dirty="0"/>
          </a:p>
          <a:p>
            <a:pPr>
              <a:buNone/>
            </a:pPr>
            <a:r>
              <a:rPr lang="nl-NL" sz="2000" dirty="0"/>
              <a:t>				- lineaire stukken DNA</a:t>
            </a:r>
          </a:p>
          <a:p>
            <a:pPr>
              <a:buNone/>
            </a:pPr>
            <a:r>
              <a:rPr lang="nl-NL" sz="2000" dirty="0"/>
              <a:t>			Aan het DNA zijn eiwitten verbonden die zorgen voor de 		structuur van het chromosoom</a:t>
            </a:r>
          </a:p>
          <a:p>
            <a:pPr>
              <a:buNone/>
            </a:pPr>
            <a:r>
              <a:rPr lang="nl-NL" sz="2000" dirty="0"/>
              <a:t>				- DNA + eiwitten = </a:t>
            </a:r>
            <a:r>
              <a:rPr lang="nl-NL" sz="2000" b="1" dirty="0" err="1"/>
              <a:t>chromatine</a:t>
            </a:r>
            <a:endParaRPr lang="nl-NL" sz="2000" dirty="0"/>
          </a:p>
          <a:p>
            <a:pPr>
              <a:buNone/>
            </a:pPr>
            <a:endParaRPr lang="nl-NL" sz="2000" b="1" dirty="0"/>
          </a:p>
          <a:p>
            <a:pPr>
              <a:buNone/>
            </a:pPr>
            <a:r>
              <a:rPr lang="nl-NL" sz="2000" b="1" dirty="0"/>
              <a:t>			</a:t>
            </a:r>
            <a:r>
              <a:rPr lang="nl-NL" sz="2000" dirty="0"/>
              <a:t>Het </a:t>
            </a:r>
            <a:r>
              <a:rPr lang="nl-NL" sz="2000" dirty="0" err="1"/>
              <a:t>chromatine</a:t>
            </a:r>
            <a:r>
              <a:rPr lang="nl-NL" sz="2000" dirty="0"/>
              <a:t> verandert tijdens de celding (condenseert 		en ontvouwt weer. </a:t>
            </a:r>
            <a:endParaRPr lang="nl-NL" sz="2000" b="1" dirty="0"/>
          </a:p>
          <a:p>
            <a:pPr>
              <a:buNone/>
            </a:pPr>
            <a:endParaRPr lang="nl-NL" sz="2000" b="1" dirty="0"/>
          </a:p>
          <a:p>
            <a:pPr>
              <a:buNone/>
            </a:pPr>
            <a:endParaRPr lang="nl-NL" sz="2000" b="1" dirty="0"/>
          </a:p>
          <a:p>
            <a:pPr>
              <a:buNone/>
            </a:pPr>
            <a:endParaRPr lang="nl-NL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9</a:t>
            </a:fld>
            <a:endParaRPr lang="nl-N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</TotalTime>
  <Words>1399</Words>
  <Application>Microsoft Macintosh PowerPoint</Application>
  <PresentationFormat>On-screen Show (4:3)</PresentationFormat>
  <Paragraphs>322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Presentation</vt:lpstr>
      <vt:lpstr>Leerdoelen Hoofdstuk 12</vt:lpstr>
      <vt:lpstr>Celcyclus</vt:lpstr>
      <vt:lpstr>Celdeling</vt:lpstr>
      <vt:lpstr>Celdeling</vt:lpstr>
      <vt:lpstr>Het genoom</vt:lpstr>
      <vt:lpstr>Oefening 1</vt:lpstr>
      <vt:lpstr>PowerPoint Presentation</vt:lpstr>
      <vt:lpstr>Het genoom</vt:lpstr>
      <vt:lpstr>DNA condensatie</vt:lpstr>
      <vt:lpstr>Chromosomen</vt:lpstr>
      <vt:lpstr>PowerPoint Presentation</vt:lpstr>
      <vt:lpstr>De celcyclus</vt:lpstr>
      <vt:lpstr>De celcyclus</vt:lpstr>
      <vt:lpstr>Mitose</vt:lpstr>
      <vt:lpstr>PowerPoint Presentation</vt:lpstr>
      <vt:lpstr>PowerPoint Presentation</vt:lpstr>
      <vt:lpstr>Interfase</vt:lpstr>
      <vt:lpstr>Profase</vt:lpstr>
      <vt:lpstr>Prometafase</vt:lpstr>
      <vt:lpstr>Metafase</vt:lpstr>
      <vt:lpstr>Anafase</vt:lpstr>
      <vt:lpstr>Telofase en cytokinese</vt:lpstr>
      <vt:lpstr>Mitose</vt:lpstr>
      <vt:lpstr>De mitotische spoel</vt:lpstr>
      <vt:lpstr>Microtubuli</vt:lpstr>
      <vt:lpstr>Kinetochoor microtubuli</vt:lpstr>
      <vt:lpstr>Kinetochoor microtubuli</vt:lpstr>
      <vt:lpstr>Kinetochoor microtubuli</vt:lpstr>
      <vt:lpstr>Cytokinese in dierlijke cellen</vt:lpstr>
      <vt:lpstr>Cytokinese in plantencellen</vt:lpstr>
      <vt:lpstr>Mitose in plantencellen</vt:lpstr>
    </vt:vector>
  </TitlesOfParts>
  <Company>Hanze Hogeschool Groningen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Biologie 4</dc:title>
  <dc:creator>zwje</dc:creator>
  <cp:lastModifiedBy>Bosman J, Jasper</cp:lastModifiedBy>
  <cp:revision>261</cp:revision>
  <dcterms:created xsi:type="dcterms:W3CDTF">2012-04-13T08:10:03Z</dcterms:created>
  <dcterms:modified xsi:type="dcterms:W3CDTF">2021-04-20T09:48:02Z</dcterms:modified>
</cp:coreProperties>
</file>